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267" r:id="rId2"/>
    <p:sldId id="259" r:id="rId3"/>
    <p:sldId id="261" r:id="rId4"/>
    <p:sldId id="290" r:id="rId5"/>
    <p:sldId id="268" r:id="rId6"/>
    <p:sldId id="258" r:id="rId7"/>
    <p:sldId id="296" r:id="rId8"/>
    <p:sldId id="298" r:id="rId9"/>
    <p:sldId id="297" r:id="rId10"/>
    <p:sldId id="295" r:id="rId11"/>
    <p:sldId id="299" r:id="rId12"/>
    <p:sldId id="276" r:id="rId13"/>
    <p:sldId id="284" r:id="rId14"/>
    <p:sldId id="293" r:id="rId15"/>
    <p:sldId id="270" r:id="rId16"/>
    <p:sldId id="292" r:id="rId17"/>
    <p:sldId id="300" r:id="rId18"/>
    <p:sldId id="285" r:id="rId19"/>
    <p:sldId id="294" r:id="rId20"/>
  </p:sldIdLst>
  <p:sldSz cx="9144000" cy="6858000" type="screen4x3"/>
  <p:notesSz cx="6858000" cy="9144000"/>
  <p:defaultTextStyle>
    <a:defPPr>
      <a:defRPr lang="en-AU"/>
    </a:defPPr>
    <a:lvl1pPr algn="l" rtl="0" fontAlgn="base">
      <a:spcBef>
        <a:spcPct val="0"/>
      </a:spcBef>
      <a:spcAft>
        <a:spcPct val="0"/>
      </a:spcAft>
      <a:defRPr sz="2400" kern="1200">
        <a:solidFill>
          <a:srgbClr val="663300"/>
        </a:solidFill>
        <a:latin typeface="Calibri" pitchFamily="34" charset="0"/>
        <a:ea typeface="+mn-ea"/>
        <a:cs typeface="Arial" charset="0"/>
      </a:defRPr>
    </a:lvl1pPr>
    <a:lvl2pPr marL="457200" algn="l" rtl="0" fontAlgn="base">
      <a:spcBef>
        <a:spcPct val="0"/>
      </a:spcBef>
      <a:spcAft>
        <a:spcPct val="0"/>
      </a:spcAft>
      <a:defRPr sz="2400" kern="1200">
        <a:solidFill>
          <a:srgbClr val="663300"/>
        </a:solidFill>
        <a:latin typeface="Calibri" pitchFamily="34" charset="0"/>
        <a:ea typeface="+mn-ea"/>
        <a:cs typeface="Arial" charset="0"/>
      </a:defRPr>
    </a:lvl2pPr>
    <a:lvl3pPr marL="914400" algn="l" rtl="0" fontAlgn="base">
      <a:spcBef>
        <a:spcPct val="0"/>
      </a:spcBef>
      <a:spcAft>
        <a:spcPct val="0"/>
      </a:spcAft>
      <a:defRPr sz="2400" kern="1200">
        <a:solidFill>
          <a:srgbClr val="663300"/>
        </a:solidFill>
        <a:latin typeface="Calibri" pitchFamily="34" charset="0"/>
        <a:ea typeface="+mn-ea"/>
        <a:cs typeface="Arial" charset="0"/>
      </a:defRPr>
    </a:lvl3pPr>
    <a:lvl4pPr marL="1371600" algn="l" rtl="0" fontAlgn="base">
      <a:spcBef>
        <a:spcPct val="0"/>
      </a:spcBef>
      <a:spcAft>
        <a:spcPct val="0"/>
      </a:spcAft>
      <a:defRPr sz="2400" kern="1200">
        <a:solidFill>
          <a:srgbClr val="663300"/>
        </a:solidFill>
        <a:latin typeface="Calibri" pitchFamily="34" charset="0"/>
        <a:ea typeface="+mn-ea"/>
        <a:cs typeface="Arial" charset="0"/>
      </a:defRPr>
    </a:lvl4pPr>
    <a:lvl5pPr marL="1828800" algn="l" rtl="0" fontAlgn="base">
      <a:spcBef>
        <a:spcPct val="0"/>
      </a:spcBef>
      <a:spcAft>
        <a:spcPct val="0"/>
      </a:spcAft>
      <a:defRPr sz="2400" kern="1200">
        <a:solidFill>
          <a:srgbClr val="663300"/>
        </a:solidFill>
        <a:latin typeface="Calibri" pitchFamily="34" charset="0"/>
        <a:ea typeface="+mn-ea"/>
        <a:cs typeface="Arial" charset="0"/>
      </a:defRPr>
    </a:lvl5pPr>
    <a:lvl6pPr marL="2286000" algn="l" defTabSz="914400" rtl="0" eaLnBrk="1" latinLnBrk="0" hangingPunct="1">
      <a:defRPr sz="2400" kern="1200">
        <a:solidFill>
          <a:srgbClr val="663300"/>
        </a:solidFill>
        <a:latin typeface="Calibri" pitchFamily="34" charset="0"/>
        <a:ea typeface="+mn-ea"/>
        <a:cs typeface="Arial" charset="0"/>
      </a:defRPr>
    </a:lvl6pPr>
    <a:lvl7pPr marL="2743200" algn="l" defTabSz="914400" rtl="0" eaLnBrk="1" latinLnBrk="0" hangingPunct="1">
      <a:defRPr sz="2400" kern="1200">
        <a:solidFill>
          <a:srgbClr val="663300"/>
        </a:solidFill>
        <a:latin typeface="Calibri" pitchFamily="34" charset="0"/>
        <a:ea typeface="+mn-ea"/>
        <a:cs typeface="Arial" charset="0"/>
      </a:defRPr>
    </a:lvl7pPr>
    <a:lvl8pPr marL="3200400" algn="l" defTabSz="914400" rtl="0" eaLnBrk="1" latinLnBrk="0" hangingPunct="1">
      <a:defRPr sz="2400" kern="1200">
        <a:solidFill>
          <a:srgbClr val="663300"/>
        </a:solidFill>
        <a:latin typeface="Calibri" pitchFamily="34" charset="0"/>
        <a:ea typeface="+mn-ea"/>
        <a:cs typeface="Arial" charset="0"/>
      </a:defRPr>
    </a:lvl8pPr>
    <a:lvl9pPr marL="3657600" algn="l" defTabSz="914400" rtl="0" eaLnBrk="1" latinLnBrk="0" hangingPunct="1">
      <a:defRPr sz="2400" kern="1200">
        <a:solidFill>
          <a:srgbClr val="663300"/>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6400"/>
    <a:srgbClr val="965900"/>
    <a:srgbClr val="5C3700"/>
    <a:srgbClr val="BC7000"/>
    <a:srgbClr val="FF9900"/>
    <a:srgbClr val="0000FF"/>
    <a:srgbClr val="FF0000"/>
    <a:srgbClr val="00FF00"/>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2" autoAdjust="0"/>
    <p:restoredTop sz="35169" autoAdjust="0"/>
  </p:normalViewPr>
  <p:slideViewPr>
    <p:cSldViewPr>
      <p:cViewPr>
        <p:scale>
          <a:sx n="50" d="100"/>
          <a:sy n="50" d="100"/>
        </p:scale>
        <p:origin x="-1242" y="486"/>
      </p:cViewPr>
      <p:guideLst>
        <p:guide orient="horz" pos="2160"/>
        <p:guide pos="2880"/>
      </p:guideLst>
    </p:cSldViewPr>
  </p:slideViewPr>
  <p:notesTextViewPr>
    <p:cViewPr>
      <p:scale>
        <a:sx n="100" d="100"/>
        <a:sy n="100" d="100"/>
      </p:scale>
      <p:origin x="6" y="1422"/>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AU"/>
          </a:p>
        </p:txBody>
      </p:sp>
      <p:sp>
        <p:nvSpPr>
          <p:cNvPr id="415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AU"/>
          </a:p>
        </p:txBody>
      </p:sp>
      <p:sp>
        <p:nvSpPr>
          <p:cNvPr id="415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AU"/>
          </a:p>
        </p:txBody>
      </p:sp>
      <p:sp>
        <p:nvSpPr>
          <p:cNvPr id="415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fld id="{24BC1FCF-2BDF-4032-B5D5-7E68247F69E9}" type="slidenum">
              <a:rPr lang="en-AU"/>
              <a:pPr>
                <a:defRPr/>
              </a:pPr>
              <a:t>‹#›</a:t>
            </a:fld>
            <a:endParaRPr lang="en-AU"/>
          </a:p>
        </p:txBody>
      </p:sp>
    </p:spTree>
    <p:extLst>
      <p:ext uri="{BB962C8B-B14F-4D97-AF65-F5344CB8AC3E}">
        <p14:creationId xmlns:p14="http://schemas.microsoft.com/office/powerpoint/2010/main" val="239257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US"/>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US"/>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fld id="{2B23A72C-35DC-40AA-A508-981B1DD47752}" type="slidenum">
              <a:rPr lang="en-US"/>
              <a:pPr>
                <a:defRPr/>
              </a:pPr>
              <a:t>‹#›</a:t>
            </a:fld>
            <a:endParaRPr lang="en-US"/>
          </a:p>
        </p:txBody>
      </p:sp>
    </p:spTree>
    <p:extLst>
      <p:ext uri="{BB962C8B-B14F-4D97-AF65-F5344CB8AC3E}">
        <p14:creationId xmlns:p14="http://schemas.microsoft.com/office/powerpoint/2010/main" val="619537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Reading_(proc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Children and adults </a:t>
            </a:r>
            <a:r>
              <a:rPr lang="en-AU" b="1" u="sng" dirty="0" smtClean="0"/>
              <a:t>with Specific Learning Difficulties battle an invisible condition easily misunderstood</a:t>
            </a:r>
            <a:r>
              <a:rPr lang="en-AU" b="1" dirty="0" smtClean="0"/>
              <a:t>.</a:t>
            </a:r>
          </a:p>
          <a:p>
            <a:endParaRPr lang="en-AU" b="1" dirty="0" smtClean="0"/>
          </a:p>
          <a:p>
            <a:r>
              <a:rPr lang="en-AU" b="1" dirty="0" smtClean="0"/>
              <a:t>They’re </a:t>
            </a:r>
            <a:r>
              <a:rPr lang="en-AU" b="1" u="sng" dirty="0" smtClean="0"/>
              <a:t>quickly labelled as lazy, likes to avoid, lacking in ability or poorly motivated</a:t>
            </a:r>
            <a:r>
              <a:rPr lang="en-AU" b="1" dirty="0" smtClean="0"/>
              <a:t>. </a:t>
            </a:r>
          </a:p>
          <a:p>
            <a:endParaRPr lang="en-AU" b="1" dirty="0" smtClean="0"/>
          </a:p>
          <a:p>
            <a:endParaRPr lang="en-AU" b="1" dirty="0" smtClean="0"/>
          </a:p>
          <a:p>
            <a:r>
              <a:rPr lang="en-AU" b="1" dirty="0" smtClean="0"/>
              <a:t>More than the incapacitating learning aspect </a:t>
            </a:r>
            <a:r>
              <a:rPr lang="en-AU" b="1" u="sng" dirty="0" smtClean="0"/>
              <a:t>IS THE EMOTIONAL CONSEQUENCE</a:t>
            </a:r>
          </a:p>
          <a:p>
            <a:endParaRPr lang="en-AU" b="1" u="sng" dirty="0" smtClean="0"/>
          </a:p>
          <a:p>
            <a:r>
              <a:rPr lang="en-AU" sz="1200" b="1" i="0" u="none" strike="noStrike" kern="1200" baseline="0" dirty="0" smtClean="0">
                <a:solidFill>
                  <a:schemeClr val="tx1"/>
                </a:solidFill>
                <a:latin typeface="Arial" charset="0"/>
                <a:ea typeface="+mn-ea"/>
                <a:cs typeface="+mn-cs"/>
              </a:rPr>
              <a:t>Dyslexics often relate embarrassing, </a:t>
            </a:r>
            <a:r>
              <a:rPr lang="en-AU" sz="1200" b="1" i="0" u="sng" strike="noStrike" kern="1200" baseline="0" dirty="0" smtClean="0">
                <a:solidFill>
                  <a:schemeClr val="tx1"/>
                </a:solidFill>
                <a:latin typeface="Arial" charset="0"/>
                <a:ea typeface="+mn-ea"/>
                <a:cs typeface="+mn-cs"/>
              </a:rPr>
              <a:t>humiliating and soul-destroying experiences from school</a:t>
            </a:r>
            <a:r>
              <a:rPr lang="en-AU" sz="1200" b="1" i="0" u="none" strike="noStrike" kern="1200" baseline="0" dirty="0" smtClean="0">
                <a:solidFill>
                  <a:schemeClr val="tx1"/>
                </a:solidFill>
                <a:latin typeface="Arial" charset="0"/>
                <a:ea typeface="+mn-ea"/>
                <a:cs typeface="+mn-cs"/>
              </a:rPr>
              <a:t>.</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S</a:t>
            </a:r>
            <a:r>
              <a:rPr lang="en-AU" b="1" u="sng" dirty="0" smtClean="0"/>
              <a:t>elf-image is vulnerable</a:t>
            </a:r>
            <a:r>
              <a:rPr lang="en-AU" b="1" dirty="0" smtClean="0"/>
              <a:t>. </a:t>
            </a:r>
          </a:p>
          <a:p>
            <a:endParaRPr lang="en-AU" b="1" dirty="0" smtClean="0"/>
          </a:p>
          <a:p>
            <a:r>
              <a:rPr lang="en-AU" b="1" u="sng" dirty="0" smtClean="0"/>
              <a:t>Sadness, anxiety, anger and depression are common</a:t>
            </a:r>
            <a:r>
              <a:rPr lang="en-AU" b="1" u="sng"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r>
              <a:rPr lang="en-AU" sz="1200" b="1" i="0" u="none" strike="noStrike" kern="1200" baseline="0" dirty="0" smtClean="0">
                <a:solidFill>
                  <a:schemeClr val="tx1"/>
                </a:solidFill>
                <a:latin typeface="Arial" charset="0"/>
                <a:ea typeface="+mn-ea"/>
                <a:cs typeface="+mn-cs"/>
              </a:rPr>
              <a:t>There is now </a:t>
            </a:r>
            <a:r>
              <a:rPr lang="en-AU" sz="1200" b="1" i="0" u="sng" strike="noStrike" kern="1200" baseline="0" dirty="0" smtClean="0">
                <a:solidFill>
                  <a:schemeClr val="tx1"/>
                </a:solidFill>
                <a:latin typeface="Arial" charset="0"/>
                <a:ea typeface="+mn-ea"/>
                <a:cs typeface="+mn-cs"/>
              </a:rPr>
              <a:t>more than enough clinical research </a:t>
            </a:r>
            <a:r>
              <a:rPr lang="en-AU" sz="1200" b="1" i="0" u="none" strike="noStrike" kern="1200" baseline="0" dirty="0" smtClean="0">
                <a:solidFill>
                  <a:schemeClr val="tx1"/>
                </a:solidFill>
                <a:latin typeface="Arial" charset="0"/>
                <a:ea typeface="+mn-ea"/>
                <a:cs typeface="+mn-cs"/>
              </a:rPr>
              <a:t>to show that both male and female dyslexics, compared to non-dyslexics, have a significantly higher profile of negative perceptions of their peers, of self-concept and of their academic futures. The result is a higher likelihood of emotional and behavioural turbulence due to inescapable feelings of stress or emotional discomfort.</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For those of you who wish to read the clinical research, I have gathered 10 research articles for you. </a:t>
            </a:r>
          </a:p>
          <a:p>
            <a:r>
              <a:rPr lang="en-AU" sz="1200" b="1" i="0" u="none" strike="noStrike" kern="1200" baseline="0" dirty="0" smtClean="0">
                <a:solidFill>
                  <a:schemeClr val="tx1"/>
                </a:solidFill>
                <a:latin typeface="Arial" charset="0"/>
                <a:ea typeface="+mn-ea"/>
                <a:cs typeface="+mn-cs"/>
              </a:rPr>
              <a:t>The last slide will show you how to access them.</a:t>
            </a: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1" dirty="0" smtClean="0"/>
              <a:t>What do you, as GP’s, need to look out for more than anything when it comes to dyslexia and</a:t>
            </a:r>
            <a:r>
              <a:rPr lang="en-AU" b="1" baseline="0" dirty="0" smtClean="0"/>
              <a:t> possible depression?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1" baseline="0" dirty="0" smtClean="0"/>
              <a:t>It’s paramount to consider the individual’s coping capacity, and the family’s coping capacity because they will have a lot to cope with no matter how well things may unfold.</a:t>
            </a:r>
            <a:r>
              <a:rPr lang="en-AU" b="1" dirty="0" smtClean="0"/>
              <a:t> </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Here’s Tim’s story, and how he chose to cope with his dyslexia …  It’s a true story…</a:t>
            </a:r>
          </a:p>
          <a:p>
            <a:endParaRPr lang="en-AU" sz="1200" b="1" i="0" u="none" strike="noStrike" kern="1200" baseline="0" dirty="0" smtClean="0">
              <a:solidFill>
                <a:schemeClr val="tx1"/>
              </a:solidFill>
              <a:latin typeface="Arial" charset="0"/>
              <a:ea typeface="+mn-ea"/>
              <a:cs typeface="+mn-cs"/>
            </a:endParaRPr>
          </a:p>
          <a:p>
            <a:r>
              <a:rPr lang="en-AU" sz="1200" i="1" kern="1200" dirty="0" smtClean="0">
                <a:solidFill>
                  <a:schemeClr val="tx1"/>
                </a:solidFill>
                <a:effectLst/>
                <a:latin typeface="Arial" charset="0"/>
                <a:ea typeface="+mn-ea"/>
                <a:cs typeface="+mn-cs"/>
              </a:rPr>
              <a:t>“You can't help me mum. I'm never going to learn to read.”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Our Timothy had been very flat for most of the summer holidays, but the last couple of weeks were particularly hard for him. He had cried a lot about having to go back to school. A day did not pass without him questioning why he had to go. With a week of holidays left the </a:t>
            </a:r>
            <a:r>
              <a:rPr lang="en-AU" sz="1200" i="1" kern="1200" dirty="0" err="1" smtClean="0">
                <a:solidFill>
                  <a:schemeClr val="tx1"/>
                </a:solidFill>
                <a:effectLst/>
                <a:latin typeface="Arial" charset="0"/>
                <a:ea typeface="+mn-ea"/>
                <a:cs typeface="+mn-cs"/>
              </a:rPr>
              <a:t>tantruming</a:t>
            </a:r>
            <a:r>
              <a:rPr lang="en-AU" sz="1200" i="1" kern="1200" dirty="0" smtClean="0">
                <a:solidFill>
                  <a:schemeClr val="tx1"/>
                </a:solidFill>
                <a:effectLst/>
                <a:latin typeface="Arial" charset="0"/>
                <a:ea typeface="+mn-ea"/>
                <a:cs typeface="+mn-cs"/>
              </a:rPr>
              <a:t> subsided, but the tears continued. It seemed he had resigned himself to return to school. </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His younger brother and sister were asleep, Timmy was watching the television and I was in the kitchen.</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‘Thud.’ A couple of seconds passed. ‘Thud.' A few more seconds passed. ‘Thud’ is the only way to explain the sound. It was deep and powerful like nothing I’d heard before and recalling it makes my heart jump to my throat.</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'Thud.’ It got the better of me, so as good mothers do, I went to investigate. Not often did I need to check on Timmy, we had been blessed with a calm, thoughtful child. I made my way into the lounge, stepped inside and looked. There I saw Timmy doing a tall hand stand on the couch. </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"Timothy how many times have I told you and your brother?”</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'Thud.’</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"No. No. No. No. Stop!" </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It all hit home. He was lifting himself up as high as he could with his hands on the back of the couch, and then jerked his hands away so his head crunched into the couch seat below. The 'thud' was his feet hitting against the wall helping to propel him with all the more force into the seat.</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 grabbed him and pulled him onto my lap.</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“You could break your bloody neck if you keep doing this!” I screamed.</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 know,” he calmly responded. </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“If you know why on earth are you doing it?”</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 don't want to be here.”</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Innocently, I said, “That’s fine. If you’re bored don’t stay here. Go and do something else.”</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“No. I don't want to be here. I want to die," he said staring up into my eyes.</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He continued, “I don't want to feel this way anymore and if I am dead I won’t have to go to school.”</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“You can't help me mum. I'm never going to learn to read”. </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 hugged him and sobbed. I couldn't let him go.</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Timothy had spent eighteen months in preschool, eighteen months in reception and twelve months in year 1. After four years of formal education he had stalled on the readers from the orange box. Each of them had just a word or two to a page. His best friends were beginning to read the Harry Potter books. A few months later Timothy was identified with a learning difficulty, dyslexia. That helped to explain why he has such confusions, but it hasn’t changed the way he feels about it.</a:t>
            </a: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I love our son. I hate our lounge. I still can't think of our beautiful desperate little boy bouncing on his neck because he didn't think there was anything else he could do. Timothy was seven and half when he tried to escape the world because he couldn't read.</a:t>
            </a:r>
          </a:p>
          <a:p>
            <a:r>
              <a:rPr lang="en-AU" sz="1200" i="1" kern="1200" dirty="0" smtClean="0">
                <a:solidFill>
                  <a:schemeClr val="tx1"/>
                </a:solidFill>
                <a:effectLst/>
                <a:latin typeface="Arial" charset="0"/>
                <a:ea typeface="+mn-ea"/>
                <a:cs typeface="+mn-cs"/>
              </a:rPr>
              <a:t>	                                                                                                                                                     Suzie, Timothy’s mother</a:t>
            </a:r>
          </a:p>
          <a:p>
            <a:endParaRPr lang="en-AU" sz="1200" i="1" kern="1200" dirty="0" smtClean="0">
              <a:solidFill>
                <a:schemeClr val="tx1"/>
              </a:solidFill>
              <a:effectLst/>
              <a:latin typeface="Arial" charset="0"/>
              <a:ea typeface="+mn-ea"/>
              <a:cs typeface="+mn-cs"/>
            </a:endParaRPr>
          </a:p>
          <a:p>
            <a:r>
              <a:rPr lang="en-AU" sz="1200" b="1" i="0" kern="1200" dirty="0" smtClean="0">
                <a:solidFill>
                  <a:schemeClr val="tx1"/>
                </a:solidFill>
                <a:effectLst/>
                <a:latin typeface="Arial" charset="0"/>
                <a:ea typeface="+mn-ea"/>
                <a:cs typeface="+mn-cs"/>
              </a:rPr>
              <a:t>Tim is now 15, and is a beautiful young man.</a:t>
            </a:r>
          </a:p>
          <a:p>
            <a:endParaRPr lang="en-AU" sz="1200" b="1" i="0" kern="1200" dirty="0" smtClean="0">
              <a:solidFill>
                <a:schemeClr val="tx1"/>
              </a:solidFill>
              <a:effectLst/>
              <a:latin typeface="Arial" charset="0"/>
              <a:ea typeface="+mn-ea"/>
              <a:cs typeface="+mn-cs"/>
            </a:endParaRPr>
          </a:p>
          <a:p>
            <a:r>
              <a:rPr lang="en-AU" sz="1200" b="1" i="0" kern="1200" dirty="0" smtClean="0">
                <a:solidFill>
                  <a:schemeClr val="tx1"/>
                </a:solidFill>
                <a:effectLst/>
                <a:latin typeface="Arial" charset="0"/>
                <a:ea typeface="+mn-ea"/>
                <a:cs typeface="+mn-cs"/>
              </a:rPr>
              <a:t>He’s lucky because he’s found dancing and he’s brilliant at it.</a:t>
            </a:r>
          </a:p>
          <a:p>
            <a:endParaRPr lang="en-AU" sz="1200" b="1" i="0" kern="1200" dirty="0" smtClean="0">
              <a:solidFill>
                <a:schemeClr val="tx1"/>
              </a:solidFill>
              <a:effectLst/>
              <a:latin typeface="Arial" charset="0"/>
              <a:ea typeface="+mn-ea"/>
              <a:cs typeface="+mn-cs"/>
            </a:endParaRPr>
          </a:p>
          <a:p>
            <a:r>
              <a:rPr lang="en-AU" sz="1200" b="1" i="0" kern="1200" dirty="0" smtClean="0">
                <a:solidFill>
                  <a:schemeClr val="tx1"/>
                </a:solidFill>
                <a:effectLst/>
                <a:latin typeface="Arial" charset="0"/>
                <a:ea typeface="+mn-ea"/>
                <a:cs typeface="+mn-cs"/>
              </a:rPr>
              <a:t>He perseveres at school and copes really well, keeping his LD in perspective.</a:t>
            </a:r>
          </a:p>
          <a:p>
            <a:endParaRPr lang="en-AU" sz="1200" b="1" i="0" kern="1200" dirty="0" smtClean="0">
              <a:solidFill>
                <a:schemeClr val="tx1"/>
              </a:solidFill>
              <a:effectLst/>
              <a:latin typeface="Arial" charset="0"/>
              <a:ea typeface="+mn-ea"/>
              <a:cs typeface="+mn-cs"/>
            </a:endParaRPr>
          </a:p>
          <a:p>
            <a:endParaRPr lang="en-AU" sz="1200" b="1" i="0" u="none" strike="noStrike" kern="1200" baseline="0" dirty="0" smtClean="0">
              <a:solidFill>
                <a:schemeClr val="tx1"/>
              </a:solidFill>
              <a:latin typeface="Arial" charset="0"/>
              <a:ea typeface="+mn-ea"/>
              <a:cs typeface="+mn-cs"/>
            </a:endParaRPr>
          </a:p>
          <a:p>
            <a:endParaRPr lang="en-AU" b="1" u="sng" baseline="0" dirty="0" smtClean="0"/>
          </a:p>
          <a:p>
            <a:endParaRPr lang="en-AU" sz="1200" b="1" kern="1200" dirty="0" smtClean="0">
              <a:solidFill>
                <a:schemeClr val="tx1"/>
              </a:solidFill>
              <a:effectLst/>
              <a:latin typeface="Arial" charset="0"/>
              <a:ea typeface="+mn-ea"/>
              <a:cs typeface="+mn-cs"/>
            </a:endParaRPr>
          </a:p>
          <a:p>
            <a:endParaRPr lang="en-AU" b="1"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a:t>
            </a:fld>
            <a:endParaRPr lang="en-US"/>
          </a:p>
        </p:txBody>
      </p:sp>
    </p:spTree>
    <p:extLst>
      <p:ext uri="{BB962C8B-B14F-4D97-AF65-F5344CB8AC3E}">
        <p14:creationId xmlns:p14="http://schemas.microsoft.com/office/powerpoint/2010/main" val="10715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10</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R</a:t>
            </a:r>
            <a:r>
              <a:rPr lang="en-US" sz="1200" kern="1200" dirty="0" err="1" smtClean="0">
                <a:solidFill>
                  <a:schemeClr val="tx1"/>
                </a:solidFill>
                <a:effectLst/>
                <a:latin typeface="Arial" charset="0"/>
                <a:ea typeface="+mn-ea"/>
                <a:cs typeface="+mn-cs"/>
              </a:rPr>
              <a:t>eassure</a:t>
            </a:r>
            <a:r>
              <a:rPr lang="en-US" sz="1200" kern="1200" dirty="0" smtClean="0">
                <a:solidFill>
                  <a:schemeClr val="tx1"/>
                </a:solidFill>
                <a:effectLst/>
                <a:latin typeface="Arial" charset="0"/>
                <a:ea typeface="+mn-ea"/>
                <a:cs typeface="+mn-cs"/>
              </a:rPr>
              <a:t> them that they’re not the first person in the world to have dyslexia.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Reassure them that many well known dyslexics have done really well with their lives.</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And, don’t only rely on ‘famous others’.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Sometimes there are people who’ve done okay for themselves much closer to home – yourself, their mother, father, auntie, uncle, cousin or grandparent. Good homegrown models can be inspirational blue prints. </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10</a:t>
            </a:fld>
            <a:endParaRPr lang="en-US"/>
          </a:p>
        </p:txBody>
      </p:sp>
    </p:spTree>
    <p:extLst>
      <p:ext uri="{BB962C8B-B14F-4D97-AF65-F5344CB8AC3E}">
        <p14:creationId xmlns:p14="http://schemas.microsoft.com/office/powerpoint/2010/main" val="56156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ffectLst/>
                <a:latin typeface="Arial" charset="0"/>
                <a:ea typeface="+mn-ea"/>
                <a:cs typeface="+mn-cs"/>
              </a:rPr>
              <a:t>Slide 11</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Teach kids how to take advantage of the organising systems – any organising system that works for them!. </a:t>
            </a:r>
          </a:p>
          <a:p>
            <a:r>
              <a:rPr lang="en-AU" sz="1200" kern="1200" dirty="0" smtClean="0">
                <a:solidFill>
                  <a:schemeClr val="tx1"/>
                </a:solidFill>
                <a:effectLst/>
                <a:latin typeface="Arial" charset="0"/>
                <a:ea typeface="+mn-ea"/>
                <a:cs typeface="+mn-cs"/>
              </a:rPr>
              <a:t>These include calculators, phones and hand-held organisers. Some of my secondary students use their mobile phones to take photos of the homework written on the board at the end of lessons.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Teach all how to make ‘stickies’ that come up on the screen as the computer boots up. </a:t>
            </a:r>
          </a:p>
          <a:p>
            <a:r>
              <a:rPr lang="en-AU" sz="1200" kern="1200" dirty="0" smtClean="0">
                <a:solidFill>
                  <a:schemeClr val="tx1"/>
                </a:solidFill>
                <a:effectLst/>
                <a:latin typeface="Arial" charset="0"/>
                <a:ea typeface="+mn-ea"/>
                <a:cs typeface="+mn-cs"/>
              </a:rPr>
              <a:t>Similarly, </a:t>
            </a:r>
            <a:r>
              <a:rPr lang="en-AU" sz="1200" i="1" kern="1200" dirty="0" smtClean="0">
                <a:solidFill>
                  <a:schemeClr val="tx1"/>
                </a:solidFill>
                <a:effectLst/>
                <a:latin typeface="Arial" charset="0"/>
                <a:ea typeface="+mn-ea"/>
                <a:cs typeface="+mn-cs"/>
              </a:rPr>
              <a:t>Microsoft Office Outlook</a:t>
            </a:r>
            <a:r>
              <a:rPr lang="en-AU" sz="1200" kern="1200" dirty="0" smtClean="0">
                <a:solidFill>
                  <a:schemeClr val="tx1"/>
                </a:solidFill>
                <a:effectLst/>
                <a:latin typeface="Arial" charset="0"/>
                <a:ea typeface="+mn-ea"/>
                <a:cs typeface="+mn-cs"/>
              </a:rPr>
              <a:t>  can be used as a wonderful little memory jogger having the capacity to set up lists, schedules, time lines for assignments and reminders. </a:t>
            </a:r>
          </a:p>
          <a:p>
            <a:r>
              <a:rPr lang="en-AU" sz="1200" kern="1200" dirty="0" smtClean="0">
                <a:solidFill>
                  <a:schemeClr val="tx1"/>
                </a:solidFill>
                <a:effectLst/>
                <a:latin typeface="Arial"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A2F81E1-5F80-42FC-AAC0-1350F23F33CC}"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ffectLst/>
                <a:latin typeface="Arial" charset="0"/>
                <a:ea typeface="+mn-ea"/>
                <a:cs typeface="+mn-cs"/>
              </a:rPr>
              <a:t>Slide 12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With the introduction of the ‘Disability Standards for Education’ developed around the </a:t>
            </a:r>
            <a:r>
              <a:rPr lang="en-AU" sz="1200" i="1" kern="1200" dirty="0" smtClean="0">
                <a:solidFill>
                  <a:schemeClr val="tx1"/>
                </a:solidFill>
                <a:effectLst/>
                <a:latin typeface="Arial" charset="0"/>
                <a:ea typeface="+mn-ea"/>
                <a:cs typeface="+mn-cs"/>
              </a:rPr>
              <a:t>Disability Discrimination Act  of1992</a:t>
            </a:r>
            <a:r>
              <a:rPr lang="en-AU" sz="1200" kern="1200" dirty="0" smtClean="0">
                <a:solidFill>
                  <a:schemeClr val="tx1"/>
                </a:solidFill>
                <a:effectLst/>
                <a:latin typeface="Arial" charset="0"/>
                <a:ea typeface="+mn-ea"/>
                <a:cs typeface="+mn-cs"/>
              </a:rPr>
              <a:t>, there is an onus on every school, college, university and teacher to manage students with all kinds of differences far more vigorously. </a:t>
            </a: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 popular idea </a:t>
            </a:r>
            <a:r>
              <a:rPr lang="en-AU" sz="1200" kern="1200" dirty="0" smtClean="0">
                <a:solidFill>
                  <a:schemeClr val="tx1"/>
                </a:solidFill>
                <a:effectLst/>
                <a:latin typeface="Arial" charset="0"/>
                <a:ea typeface="+mn-ea"/>
                <a:cs typeface="+mn-cs"/>
              </a:rPr>
              <a:t>for students</a:t>
            </a:r>
            <a:r>
              <a:rPr lang="en-US" sz="1200" kern="1200" dirty="0" smtClean="0">
                <a:solidFill>
                  <a:schemeClr val="tx1"/>
                </a:solidFill>
                <a:effectLst/>
                <a:latin typeface="Arial" charset="0"/>
                <a:ea typeface="+mn-ea"/>
                <a:cs typeface="+mn-cs"/>
              </a:rPr>
              <a:t> to have </a:t>
            </a:r>
            <a:r>
              <a:rPr lang="en-AU" sz="1200" kern="1200" dirty="0" smtClean="0">
                <a:solidFill>
                  <a:schemeClr val="tx1"/>
                </a:solidFill>
                <a:effectLst/>
                <a:latin typeface="Arial" charset="0"/>
                <a:ea typeface="+mn-ea"/>
                <a:cs typeface="+mn-cs"/>
              </a:rPr>
              <a:t>an access card. The card, displaying the special provisions, can be fastened into the back of their diary so it is easy for all teachers to see.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For students identified specific learning difficulties the ‘access card’ is likely to state things like;</a:t>
            </a:r>
          </a:p>
          <a:p>
            <a:r>
              <a:rPr lang="en-AU" sz="1200" kern="1200" dirty="0" smtClean="0">
                <a:solidFill>
                  <a:schemeClr val="tx1"/>
                </a:solidFill>
                <a:effectLst/>
                <a:latin typeface="Arial" charset="0"/>
                <a:ea typeface="+mn-ea"/>
                <a:cs typeface="+mn-cs"/>
              </a:rPr>
              <a:t>			 </a:t>
            </a:r>
          </a:p>
          <a:p>
            <a:pPr lvl="0"/>
            <a:r>
              <a:rPr lang="en-AU" sz="1200" kern="1200" dirty="0" smtClean="0">
                <a:solidFill>
                  <a:schemeClr val="tx1"/>
                </a:solidFill>
                <a:effectLst/>
                <a:latin typeface="Arial" charset="0"/>
                <a:ea typeface="+mn-ea"/>
                <a:cs typeface="+mn-cs"/>
              </a:rPr>
              <a:t>exemption from reading aloud in class</a:t>
            </a:r>
          </a:p>
          <a:p>
            <a:pPr lvl="0"/>
            <a:r>
              <a:rPr lang="en-AU" sz="1200" kern="1200" dirty="0" smtClean="0">
                <a:solidFill>
                  <a:schemeClr val="tx1"/>
                </a:solidFill>
                <a:effectLst/>
                <a:latin typeface="Arial" charset="0"/>
                <a:ea typeface="+mn-ea"/>
                <a:cs typeface="+mn-cs"/>
              </a:rPr>
              <a:t>student to receive handouts instead of coping notes from the board </a:t>
            </a:r>
          </a:p>
          <a:p>
            <a:pPr lvl="0"/>
            <a:r>
              <a:rPr lang="en-AU" sz="1200" kern="1200" dirty="0" smtClean="0">
                <a:solidFill>
                  <a:schemeClr val="tx1"/>
                </a:solidFill>
                <a:effectLst/>
                <a:latin typeface="Arial" charset="0"/>
                <a:ea typeface="+mn-ea"/>
                <a:cs typeface="+mn-cs"/>
              </a:rPr>
              <a:t>supervision of diary entries for homework </a:t>
            </a:r>
          </a:p>
          <a:p>
            <a:pPr lvl="0"/>
            <a:r>
              <a:rPr lang="en-AU" sz="1200" kern="1200" dirty="0" smtClean="0">
                <a:solidFill>
                  <a:schemeClr val="tx1"/>
                </a:solidFill>
                <a:effectLst/>
                <a:latin typeface="Arial" charset="0"/>
                <a:ea typeface="+mn-ea"/>
                <a:cs typeface="+mn-cs"/>
              </a:rPr>
              <a:t>Or that the student has a modified homework program</a:t>
            </a:r>
          </a:p>
          <a:p>
            <a:pPr lvl="0"/>
            <a:r>
              <a:rPr lang="en-AU" sz="1200" kern="1200" dirty="0" smtClean="0">
                <a:solidFill>
                  <a:schemeClr val="tx1"/>
                </a:solidFill>
                <a:effectLst/>
                <a:latin typeface="Arial" charset="0"/>
                <a:ea typeface="+mn-ea"/>
                <a:cs typeface="+mn-cs"/>
              </a:rPr>
              <a:t>extra time in tests and exams</a:t>
            </a:r>
          </a:p>
          <a:p>
            <a:pPr lvl="0"/>
            <a:r>
              <a:rPr lang="en-AU" sz="1200" kern="1200" dirty="0" smtClean="0">
                <a:solidFill>
                  <a:schemeClr val="tx1"/>
                </a:solidFill>
                <a:effectLst/>
                <a:latin typeface="Arial" charset="0"/>
                <a:ea typeface="+mn-ea"/>
                <a:cs typeface="+mn-cs"/>
              </a:rPr>
              <a:t>use of computer in lessons and tests</a:t>
            </a:r>
          </a:p>
          <a:p>
            <a:pPr lvl="0"/>
            <a:r>
              <a:rPr lang="en-AU" sz="1200" kern="1200" dirty="0" smtClean="0">
                <a:solidFill>
                  <a:schemeClr val="tx1"/>
                </a:solidFill>
                <a:effectLst/>
                <a:latin typeface="Arial" charset="0"/>
                <a:ea typeface="+mn-ea"/>
                <a:cs typeface="+mn-cs"/>
              </a:rPr>
              <a:t>use of calculator in lessons and tests </a:t>
            </a:r>
          </a:p>
          <a:p>
            <a:pPr lvl="0"/>
            <a:r>
              <a:rPr lang="en-AU" sz="1200" kern="1200" dirty="0" smtClean="0">
                <a:solidFill>
                  <a:schemeClr val="tx1"/>
                </a:solidFill>
                <a:effectLst/>
                <a:latin typeface="Arial" charset="0"/>
                <a:ea typeface="+mn-ea"/>
                <a:cs typeface="+mn-cs"/>
              </a:rPr>
              <a:t>use of hand held spell checker in lessons and tests</a:t>
            </a:r>
          </a:p>
          <a:p>
            <a:pPr lvl="0"/>
            <a:r>
              <a:rPr lang="en-AU" sz="1200" kern="1200" dirty="0" smtClean="0">
                <a:solidFill>
                  <a:schemeClr val="tx1"/>
                </a:solidFill>
                <a:effectLst/>
                <a:latin typeface="Arial" charset="0"/>
                <a:ea typeface="+mn-ea"/>
                <a:cs typeface="+mn-cs"/>
              </a:rPr>
              <a:t>assistance with organisational strategies when planning an assignment</a:t>
            </a:r>
          </a:p>
          <a:p>
            <a:pPr lvl="0"/>
            <a:r>
              <a:rPr lang="en-AU" sz="1200" kern="1200" dirty="0" smtClean="0">
                <a:solidFill>
                  <a:schemeClr val="tx1"/>
                </a:solidFill>
                <a:effectLst/>
                <a:latin typeface="Arial" charset="0"/>
                <a:ea typeface="+mn-ea"/>
                <a:cs typeface="+mn-cs"/>
              </a:rPr>
              <a:t>work to be marked without penalty in relation to spelling and grammar</a:t>
            </a:r>
          </a:p>
          <a:p>
            <a:pPr lvl="0"/>
            <a:r>
              <a:rPr lang="en-AU" sz="1200" kern="1200" dirty="0" smtClean="0">
                <a:solidFill>
                  <a:schemeClr val="tx1"/>
                </a:solidFill>
                <a:effectLst/>
                <a:latin typeface="Arial" charset="0"/>
                <a:ea typeface="+mn-ea"/>
                <a:cs typeface="+mn-cs"/>
              </a:rPr>
              <a:t>provision of a reader or a scribe in tests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fld id="{0A2F81E1-5F80-42FC-AAC0-1350F23F33CC}"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Slide 13</a:t>
            </a:r>
          </a:p>
          <a:p>
            <a:endParaRPr lang="en-AU" dirty="0" smtClean="0"/>
          </a:p>
          <a:p>
            <a:r>
              <a:rPr lang="en-AU" dirty="0" smtClean="0"/>
              <a:t>Let me tell you about Jake.</a:t>
            </a:r>
          </a:p>
          <a:p>
            <a:endParaRPr lang="en-AU" dirty="0" smtClean="0"/>
          </a:p>
          <a:p>
            <a:r>
              <a:rPr lang="en-AU" dirty="0" smtClean="0"/>
              <a:t>Just like his father, Rick, he was dyslexic big time!</a:t>
            </a:r>
          </a:p>
          <a:p>
            <a:endParaRPr lang="en-AU" dirty="0" smtClean="0"/>
          </a:p>
          <a:p>
            <a:r>
              <a:rPr lang="en-AU" dirty="0" smtClean="0"/>
              <a:t>And, just like his dad he had a desire to succeed, and the ‘grit’ to do it.</a:t>
            </a:r>
          </a:p>
          <a:p>
            <a:endParaRPr lang="en-AU" dirty="0" smtClean="0"/>
          </a:p>
          <a:p>
            <a:r>
              <a:rPr lang="en-AU" dirty="0" smtClean="0"/>
              <a:t>At</a:t>
            </a:r>
            <a:r>
              <a:rPr lang="en-AU" baseline="0" dirty="0" smtClean="0"/>
              <a:t> 9 years of age Jake tried to burn the primary school library down. He thought that if he could get rid of the books – and all the print they contained – then, his world would improve no end!</a:t>
            </a:r>
          </a:p>
          <a:p>
            <a:endParaRPr lang="en-AU" baseline="0" dirty="0" smtClean="0"/>
          </a:p>
          <a:p>
            <a:r>
              <a:rPr lang="en-AU" baseline="0" dirty="0" smtClean="0"/>
              <a:t>I also remember when I showed him how to ‘cut and paste’ from the net. He was 11 at the time, and he cried with relief that never again would he have to start with a blank page or screen. It was so liberating! And, of course, we had conversations around plagiarism, and loads of lessons on how to convert the text of others into his own words.</a:t>
            </a:r>
          </a:p>
          <a:p>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But, of greatest interest to you was an event that occurred  during Jake’s weekly session with 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At the time he was 17 years old and in year 11.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We’d spent most of the session planning an assignment, and had just started on the introduction together. I needed a coffee so left the room for a 5 minutes leaving Jake to continue.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When I returned I noticed a list of a dozen words or so on the screen. They shouldn't been there.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 asked Jake about the list.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His response; “Mark, I kept writing and then I got to the word ‘really’. I had no idea how</a:t>
            </a:r>
            <a:r>
              <a:rPr lang="en-AU" baseline="0" dirty="0" smtClean="0"/>
              <a:t> to spell it. So, I decided to write down as many ways to spell as I could for you. You know what, Mark? They all look right to 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0A2F81E1-5F80-42FC-AAC0-1350F23F33CC}"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14</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b="1" kern="1200" dirty="0" smtClean="0">
                <a:solidFill>
                  <a:schemeClr val="tx1"/>
                </a:solidFill>
                <a:effectLst/>
                <a:latin typeface="Arial" charset="0"/>
                <a:ea typeface="+mn-ea"/>
                <a:cs typeface="+mn-cs"/>
              </a:rPr>
              <a:t>Treatment of Dyslexia</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Dyslexia can be remediated (not cured) with proper therapy and training.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Specialist intervention at a young age is always recommended.</a:t>
            </a:r>
          </a:p>
          <a:p>
            <a:r>
              <a:rPr lang="en-AU" sz="1200" kern="1200" dirty="0" smtClean="0">
                <a:solidFill>
                  <a:schemeClr val="tx1"/>
                </a:solidFill>
                <a:effectLst/>
                <a:latin typeface="Arial" charset="0"/>
                <a:ea typeface="+mn-ea"/>
                <a:cs typeface="+mn-cs"/>
              </a:rPr>
              <a:t>But, it is a long process and takes true commitment by kids and parents.</a:t>
            </a:r>
          </a:p>
          <a:p>
            <a:r>
              <a:rPr lang="en-AU" sz="1200" kern="1200" dirty="0" smtClean="0">
                <a:solidFill>
                  <a:schemeClr val="tx1"/>
                </a:solidFill>
                <a:effectLst/>
                <a:latin typeface="Arial" charset="0"/>
                <a:ea typeface="+mn-ea"/>
                <a:cs typeface="+mn-cs"/>
              </a:rPr>
              <a:t>It can also be costly.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Dyslexics learn in a different way, so any support must be dyslexia specific. </a:t>
            </a:r>
          </a:p>
          <a:p>
            <a:r>
              <a:rPr lang="en-AU" sz="1200" kern="1200" dirty="0" smtClean="0">
                <a:solidFill>
                  <a:schemeClr val="tx1"/>
                </a:solidFill>
                <a:effectLst/>
                <a:latin typeface="Arial" charset="0"/>
                <a:ea typeface="+mn-ea"/>
                <a:cs typeface="+mn-cs"/>
              </a:rPr>
              <a:t>Putting dyslexic pupils in a remedial group for struggling learners, getting them to do more of the same or repeating a year just doesn’t cut it.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Interventions must focus on phonological awareness training (often involving breaking words into their basic sounds and rearranging these sounds to produce different words). This can improve reading skills – we often see young children beginning with a speech pathologist starting early with this.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Orton-Gillingham Multisensory Method - developed in the early 1930's - has special way of teaching phonemics and language structure to dyslexics. Research evidence supports it’s approach, and it is used in some schools.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number of programs, such as Hickey, has been developed around this approach. </a:t>
            </a:r>
          </a:p>
          <a:p>
            <a:r>
              <a:rPr lang="en-AU" sz="1200" kern="1200" dirty="0" smtClean="0">
                <a:solidFill>
                  <a:schemeClr val="tx1"/>
                </a:solidFill>
                <a:effectLst/>
                <a:latin typeface="Arial" charset="0"/>
                <a:ea typeface="+mn-ea"/>
                <a:cs typeface="+mn-cs"/>
              </a:rPr>
              <a:t>The approach is multi-sensory so it involves all of the student’s senses: visual, auditory, tactile, and </a:t>
            </a:r>
            <a:r>
              <a:rPr lang="en-AU" sz="1200" kern="1200" dirty="0" err="1" smtClean="0">
                <a:solidFill>
                  <a:schemeClr val="tx1"/>
                </a:solidFill>
                <a:effectLst/>
                <a:latin typeface="Arial" charset="0"/>
                <a:ea typeface="+mn-ea"/>
                <a:cs typeface="+mn-cs"/>
              </a:rPr>
              <a:t>kinesthetic</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Oh, before beginning any treatment have the visual components checked by a behavioural optometrist who understands dyslexia.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14</a:t>
            </a:fld>
            <a:endParaRPr lang="en-US"/>
          </a:p>
        </p:txBody>
      </p:sp>
    </p:spTree>
    <p:extLst>
      <p:ext uri="{BB962C8B-B14F-4D97-AF65-F5344CB8AC3E}">
        <p14:creationId xmlns:p14="http://schemas.microsoft.com/office/powerpoint/2010/main" val="403741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Slide </a:t>
            </a:r>
            <a:r>
              <a:rPr lang="en-AU" dirty="0" smtClean="0"/>
              <a:t>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Never think that assistive technology should be delayed until dyslexic students learn the basic skills of handwriting, spelling, grammar or reading first.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Hey,</a:t>
            </a:r>
            <a:r>
              <a:rPr lang="en-AU" sz="1200" kern="1200" baseline="0" dirty="0" smtClean="0">
                <a:solidFill>
                  <a:schemeClr val="tx1"/>
                </a:solidFill>
                <a:effectLst/>
                <a:latin typeface="Arial" charset="0"/>
                <a:ea typeface="+mn-ea"/>
                <a:cs typeface="+mn-cs"/>
              </a:rPr>
              <a:t> t</a:t>
            </a:r>
            <a:r>
              <a:rPr lang="en-AU" sz="1200" kern="1200" dirty="0" smtClean="0">
                <a:solidFill>
                  <a:schemeClr val="tx1"/>
                </a:solidFill>
                <a:effectLst/>
                <a:latin typeface="Arial" charset="0"/>
                <a:ea typeface="+mn-ea"/>
                <a:cs typeface="+mn-cs"/>
              </a:rPr>
              <a:t>hese kids learn differently, and no matter how well they are taught many will never cope with these rudimentary skills.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They need legitimate options to take short cuts to reduce the frustrations of intermittent memory weaknesses for spelling rules, grammatical conventions and basic number facts.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Why make a student agonise over their memory difficulty when they could use an inexpensive device to take the pressure off?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Not only does this practical approach allow kids to access their higher level thinking skills more easily, but helps to buoy their motivation as successful learners.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This is a ‘dyslexic</a:t>
            </a:r>
            <a:r>
              <a:rPr lang="en-AU" sz="1200" kern="1200" baseline="0" dirty="0" smtClean="0">
                <a:solidFill>
                  <a:schemeClr val="tx1"/>
                </a:solidFill>
                <a:effectLst/>
                <a:latin typeface="Arial" charset="0"/>
                <a:ea typeface="+mn-ea"/>
                <a:cs typeface="+mn-cs"/>
              </a:rPr>
              <a:t> friendly’ approach!</a:t>
            </a:r>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15</a:t>
            </a:fld>
            <a:endParaRPr lang="en-US"/>
          </a:p>
        </p:txBody>
      </p:sp>
    </p:spTree>
    <p:extLst>
      <p:ext uri="{BB962C8B-B14F-4D97-AF65-F5344CB8AC3E}">
        <p14:creationId xmlns:p14="http://schemas.microsoft.com/office/powerpoint/2010/main" val="105237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16</a:t>
            </a:r>
          </a:p>
          <a:p>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Social skills </a:t>
            </a:r>
            <a:endParaRPr lang="en-AU" sz="1200"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 </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Feeling humiliated or sensitive about learning most lessons doesn’t set the perfect footing for reciprocal friendships.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It’s hard to cement friendships with someone who’s a bit too enthusiastic, is moody, who has a ‘chip on their shoulder’, who is too sensitive, who thought jumps, who forgets and seems a bit stuck in their world.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the research is crystal clear - </a:t>
            </a:r>
            <a:r>
              <a:rPr lang="en-US" sz="1200" kern="1200" dirty="0" smtClean="0">
                <a:solidFill>
                  <a:schemeClr val="tx1"/>
                </a:solidFill>
                <a:effectLst/>
                <a:latin typeface="Arial" charset="0"/>
                <a:ea typeface="+mn-ea"/>
                <a:cs typeface="+mn-cs"/>
              </a:rPr>
              <a:t>without adequate social success children and adolescents are far more likely to be at risk from emotional and mental health difficulties!</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impact of attaching to peers is significant.</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pPr algn="l"/>
            <a:endParaRPr lang="en-AU"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16</a:t>
            </a:fld>
            <a:endParaRPr lang="en-US"/>
          </a:p>
        </p:txBody>
      </p:sp>
    </p:spTree>
    <p:extLst>
      <p:ext uri="{BB962C8B-B14F-4D97-AF65-F5344CB8AC3E}">
        <p14:creationId xmlns:p14="http://schemas.microsoft.com/office/powerpoint/2010/main" val="116505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17</a:t>
            </a:r>
          </a:p>
          <a:p>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Social skills </a:t>
            </a:r>
            <a:endParaRPr lang="en-AU" sz="1200" kern="1200" dirty="0" smtClean="0">
              <a:solidFill>
                <a:schemeClr val="tx1"/>
              </a:solidFill>
              <a:effectLst/>
              <a:latin typeface="Arial" charset="0"/>
              <a:ea typeface="+mn-ea"/>
              <a:cs typeface="+mn-cs"/>
            </a:endParaRPr>
          </a:p>
          <a:p>
            <a:endParaRPr lang="en-AU" sz="1200" b="1"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Sometimes an edge can be found by immersing kids in a formal social-skills training program - with peers - where they’re explicitly taught how to behave in pro-social ways benefits.</a:t>
            </a:r>
          </a:p>
          <a:p>
            <a:r>
              <a:rPr lang="en-AU" sz="1200" kern="1200" dirty="0" smtClean="0">
                <a:solidFill>
                  <a:schemeClr val="tx1"/>
                </a:solidFill>
                <a:effectLst/>
                <a:latin typeface="Arial" charset="0"/>
                <a:ea typeface="+mn-ea"/>
                <a:cs typeface="+mn-cs"/>
              </a:rPr>
              <a:t> </a:t>
            </a:r>
          </a:p>
          <a:p>
            <a:r>
              <a:rPr lang="en-AU" sz="1200" kern="1200" baseline="0" dirty="0" smtClean="0">
                <a:solidFill>
                  <a:schemeClr val="tx1"/>
                </a:solidFill>
                <a:effectLst/>
                <a:latin typeface="Arial" charset="0"/>
                <a:ea typeface="+mn-ea"/>
                <a:cs typeface="+mn-cs"/>
              </a:rPr>
              <a:t>They </a:t>
            </a:r>
            <a:r>
              <a:rPr lang="en-AU" sz="1200" kern="1200" dirty="0" smtClean="0">
                <a:solidFill>
                  <a:schemeClr val="tx1"/>
                </a:solidFill>
                <a:effectLst/>
                <a:latin typeface="Arial" charset="0"/>
                <a:ea typeface="+mn-ea"/>
                <a:cs typeface="+mn-cs"/>
              </a:rPr>
              <a:t>also engineer opportunities for kids to feel the embracing comfort of </a:t>
            </a:r>
            <a:r>
              <a:rPr lang="en-US" sz="1200" kern="1200" dirty="0" smtClean="0">
                <a:solidFill>
                  <a:schemeClr val="tx1"/>
                </a:solidFill>
                <a:effectLst/>
                <a:latin typeface="Arial" charset="0"/>
                <a:ea typeface="+mn-ea"/>
                <a:cs typeface="+mn-cs"/>
              </a:rPr>
              <a:t>warm interactions with peers</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There are some quality</a:t>
            </a:r>
            <a:r>
              <a:rPr lang="en-AU" sz="1200" kern="1200" baseline="0" dirty="0" smtClean="0">
                <a:solidFill>
                  <a:schemeClr val="tx1"/>
                </a:solidFill>
                <a:effectLst/>
                <a:latin typeface="Arial" charset="0"/>
                <a:ea typeface="+mn-ea"/>
                <a:cs typeface="+mn-cs"/>
              </a:rPr>
              <a:t> social skills programs about, and they can be easily tracked down.</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And, never forget to mention to parents the value of clubs, associations and social groups that exist in the local community.  What a way to connect socially over an interest.</a:t>
            </a:r>
            <a:r>
              <a:rPr lang="en-AU" sz="1200" kern="1200" baseline="0" dirty="0" smtClean="0">
                <a:solidFill>
                  <a:schemeClr val="tx1"/>
                </a:solidFill>
                <a:effectLst/>
                <a:latin typeface="Arial" charset="0"/>
                <a:ea typeface="+mn-ea"/>
                <a:cs typeface="+mn-cs"/>
              </a:rPr>
              <a:t> What a fabulous way for a young person – a person of any age – to find vale in themselves and in others!</a:t>
            </a:r>
            <a:endParaRPr lang="en-AU" sz="1200" kern="1200" dirty="0" smtClean="0">
              <a:solidFill>
                <a:schemeClr val="tx1"/>
              </a:solidFill>
              <a:effectLst/>
              <a:latin typeface="Arial" charset="0"/>
              <a:ea typeface="+mn-ea"/>
              <a:cs typeface="+mn-cs"/>
            </a:endParaRP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Gather up your contacts and distribute them to support young people and families make healthy connections. </a:t>
            </a:r>
          </a:p>
          <a:p>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17</a:t>
            </a:fld>
            <a:endParaRPr lang="en-US"/>
          </a:p>
        </p:txBody>
      </p:sp>
    </p:spTree>
    <p:extLst>
      <p:ext uri="{BB962C8B-B14F-4D97-AF65-F5344CB8AC3E}">
        <p14:creationId xmlns:p14="http://schemas.microsoft.com/office/powerpoint/2010/main" val="116505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Slide 18</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I </a:t>
            </a:r>
            <a:r>
              <a:rPr lang="en-AU" sz="1200" kern="1200" dirty="0" smtClean="0">
                <a:solidFill>
                  <a:schemeClr val="tx1"/>
                </a:solidFill>
                <a:effectLst/>
                <a:latin typeface="Arial" charset="0"/>
                <a:ea typeface="+mn-ea"/>
                <a:cs typeface="+mn-cs"/>
              </a:rPr>
              <a:t>remember asking 13 year old Brett how he felt about his dyslexia.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He reached for a black jumbo sized texta and a blank sheet of paper on my desk.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Next, he placed eight bold black dots randomly over the page,</a:t>
            </a:r>
            <a:r>
              <a:rPr lang="en-AU" sz="1200" kern="1200" baseline="0" dirty="0" smtClean="0">
                <a:solidFill>
                  <a:schemeClr val="tx1"/>
                </a:solidFill>
                <a:effectLst/>
                <a:latin typeface="Arial" charset="0"/>
                <a:ea typeface="+mn-ea"/>
                <a:cs typeface="+mn-cs"/>
              </a:rPr>
              <a:t> and </a:t>
            </a:r>
            <a:r>
              <a:rPr lang="en-AU" sz="1200" kern="1200" dirty="0" smtClean="0">
                <a:solidFill>
                  <a:schemeClr val="tx1"/>
                </a:solidFill>
                <a:effectLst/>
                <a:latin typeface="Arial" charset="0"/>
                <a:ea typeface="+mn-ea"/>
                <a:cs typeface="+mn-cs"/>
              </a:rPr>
              <a:t>explained that each one represented something in his life.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As he circled one dot</a:t>
            </a:r>
            <a:r>
              <a:rPr lang="en-AU" sz="1200" kern="1200" baseline="0" dirty="0" smtClean="0">
                <a:solidFill>
                  <a:schemeClr val="tx1"/>
                </a:solidFill>
                <a:effectLst/>
                <a:latin typeface="Arial" charset="0"/>
                <a:ea typeface="+mn-ea"/>
                <a:cs typeface="+mn-cs"/>
              </a:rPr>
              <a:t> he spoke about </a:t>
            </a:r>
            <a:r>
              <a:rPr lang="en-AU" sz="1200" kern="1200" dirty="0" smtClean="0">
                <a:solidFill>
                  <a:schemeClr val="tx1"/>
                </a:solidFill>
                <a:effectLst/>
                <a:latin typeface="Arial" charset="0"/>
                <a:ea typeface="+mn-ea"/>
                <a:cs typeface="+mn-cs"/>
              </a:rPr>
              <a:t>his downhill racing and how he loved it.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Another dot indicated the value he placed on his friendships.</a:t>
            </a:r>
          </a:p>
          <a:p>
            <a:endParaRPr lang="en-A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mn-ea"/>
                <a:cs typeface="+mn-cs"/>
              </a:rPr>
              <a:t>The next showed his enjoyment of collecting movies.</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Next was his connection to his family, and he continued until he reached the last dot.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As he circled it, he explained this one was his learning difficulty. But, it was just one part of his life.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Brett had it in perspective! Yeah, great coping skills!</a:t>
            </a: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A2F81E1-5F80-42FC-AAC0-1350F23F33CC}"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I’d like to wrap up</a:t>
            </a:r>
            <a:r>
              <a:rPr lang="en-AU" sz="1200" kern="1200" baseline="0" dirty="0" smtClean="0">
                <a:solidFill>
                  <a:schemeClr val="tx1"/>
                </a:solidFill>
                <a:effectLst/>
                <a:latin typeface="Arial" charset="0"/>
                <a:ea typeface="+mn-ea"/>
                <a:cs typeface="+mn-cs"/>
              </a:rPr>
              <a:t> with Penne;</a:t>
            </a:r>
          </a:p>
          <a:p>
            <a:endParaRPr lang="en-AU" sz="1200" kern="1200" baseline="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“Late last year on my 16</a:t>
            </a:r>
            <a:r>
              <a:rPr lang="en-AU" sz="1200" kern="1200" baseline="30000" dirty="0" smtClean="0">
                <a:solidFill>
                  <a:schemeClr val="tx1"/>
                </a:solidFill>
                <a:effectLst/>
                <a:latin typeface="Arial" charset="0"/>
                <a:ea typeface="+mn-ea"/>
                <a:cs typeface="+mn-cs"/>
              </a:rPr>
              <a:t>th</a:t>
            </a:r>
            <a:r>
              <a:rPr lang="en-AU" sz="1200" kern="1200" dirty="0" smtClean="0">
                <a:solidFill>
                  <a:schemeClr val="tx1"/>
                </a:solidFill>
                <a:effectLst/>
                <a:latin typeface="Arial" charset="0"/>
                <a:ea typeface="+mn-ea"/>
                <a:cs typeface="+mn-cs"/>
              </a:rPr>
              <a:t>  birthday I found out I was dyslexic.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I’d never heard of it before, but it answered lots of questions for me.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Having dyslexia was like carrying a heavy weight on my chest, and it hurt. It made me feel so stupid every day in front of everyone I was growing up with.</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It caused my low grades and it meant that teachers had to put up with me spitting it, giving up on work, and saying how life’s not worth it.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And, my friends they’ve had to put up with me being happy one minute and upset the next.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My family, well, they had to put up with all this, and me cutting myself. Every Sunday afternoon I used to feel so depressed</a:t>
            </a:r>
            <a:r>
              <a:rPr lang="en-AU" sz="1200" kern="1200" baseline="0" dirty="0" smtClean="0">
                <a:solidFill>
                  <a:schemeClr val="tx1"/>
                </a:solidFill>
                <a:effectLst/>
                <a:latin typeface="Arial" charset="0"/>
                <a:ea typeface="+mn-ea"/>
                <a:cs typeface="+mn-cs"/>
              </a:rPr>
              <a:t> about having to do homework or going back to school. By the evening I’d be making new cuts or going over old ones.</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What’s the worst thing a teacher ever said to me?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My maths teacher told me in front of the class that I was useless, and would never amount to anything. That was last year. After she said that I found school even harder.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I can’t believe she made me blame myself for something that isn’t my fault.  To calm my anger at her</a:t>
            </a:r>
            <a:r>
              <a:rPr lang="en-AU" sz="1200" kern="1200" baseline="0" dirty="0" smtClean="0">
                <a:solidFill>
                  <a:schemeClr val="tx1"/>
                </a:solidFill>
                <a:effectLst/>
                <a:latin typeface="Arial" charset="0"/>
                <a:ea typeface="+mn-ea"/>
                <a:cs typeface="+mn-cs"/>
              </a:rPr>
              <a:t> </a:t>
            </a:r>
            <a:r>
              <a:rPr lang="en-AU" sz="1200" kern="1200" dirty="0" smtClean="0">
                <a:solidFill>
                  <a:schemeClr val="tx1"/>
                </a:solidFill>
                <a:effectLst/>
                <a:latin typeface="Arial" charset="0"/>
                <a:ea typeface="+mn-ea"/>
                <a:cs typeface="+mn-cs"/>
              </a:rPr>
              <a:t>I’d sing a song I liked over and over in my head.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Then she left the school.</a:t>
            </a:r>
            <a:r>
              <a:rPr lang="en-AU" sz="1200" kern="1200" baseline="0" dirty="0" smtClean="0">
                <a:solidFill>
                  <a:schemeClr val="tx1"/>
                </a:solidFill>
                <a:effectLst/>
                <a:latin typeface="Arial" charset="0"/>
                <a:ea typeface="+mn-ea"/>
                <a:cs typeface="+mn-cs"/>
              </a:rPr>
              <a:t> N</a:t>
            </a:r>
            <a:r>
              <a:rPr lang="en-AU" sz="1200" kern="1200" dirty="0" smtClean="0">
                <a:solidFill>
                  <a:schemeClr val="tx1"/>
                </a:solidFill>
                <a:effectLst/>
                <a:latin typeface="Arial" charset="0"/>
                <a:ea typeface="+mn-ea"/>
                <a:cs typeface="+mn-cs"/>
              </a:rPr>
              <a:t>ow I can’t listen to that song without crying.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But to this teacher I say, “I’ll succeed in life. I’m much more than the speck of dust you saw me as.” </a:t>
            </a:r>
          </a:p>
          <a:p>
            <a:r>
              <a:rPr lang="en-AU" sz="1200" kern="1200" dirty="0" smtClean="0">
                <a:solidFill>
                  <a:schemeClr val="tx1"/>
                </a:solidFill>
                <a:effectLst/>
                <a:latin typeface="Arial" charset="0"/>
                <a:ea typeface="+mn-ea"/>
                <a:cs typeface="+mn-cs"/>
              </a:rPr>
              <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How can people help? The most important thing is for them to be positive.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To praise</a:t>
            </a:r>
            <a:r>
              <a:rPr lang="en-AU" sz="1200" kern="1200" baseline="0" dirty="0" smtClean="0">
                <a:solidFill>
                  <a:schemeClr val="tx1"/>
                </a:solidFill>
                <a:effectLst/>
                <a:latin typeface="Arial" charset="0"/>
                <a:ea typeface="+mn-ea"/>
                <a:cs typeface="+mn-cs"/>
              </a:rPr>
              <a:t> dyslexic kids so we know we are </a:t>
            </a:r>
            <a:r>
              <a:rPr lang="en-AU" sz="1200" kern="1200" dirty="0" smtClean="0">
                <a:solidFill>
                  <a:schemeClr val="tx1"/>
                </a:solidFill>
                <a:effectLst/>
                <a:latin typeface="Arial" charset="0"/>
                <a:ea typeface="+mn-ea"/>
                <a:cs typeface="+mn-cs"/>
              </a:rPr>
              <a:t>going in the right direction and can</a:t>
            </a:r>
            <a:r>
              <a:rPr lang="en-AU" sz="1200" kern="1200" baseline="0" dirty="0" smtClean="0">
                <a:solidFill>
                  <a:schemeClr val="tx1"/>
                </a:solidFill>
                <a:effectLst/>
                <a:latin typeface="Arial" charset="0"/>
                <a:ea typeface="+mn-ea"/>
                <a:cs typeface="+mn-cs"/>
              </a:rPr>
              <a:t> make it</a:t>
            </a:r>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But the most brilliant thing is the support I’ve got from teachers this year now they know I’m dyslexic. </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I feel so relieved</a:t>
            </a:r>
            <a:r>
              <a:rPr lang="en-AU" sz="1200" kern="1200" baseline="0" dirty="0" smtClean="0">
                <a:solidFill>
                  <a:schemeClr val="tx1"/>
                </a:solidFill>
                <a:effectLst/>
                <a:latin typeface="Arial" charset="0"/>
                <a:ea typeface="+mn-ea"/>
                <a:cs typeface="+mn-cs"/>
              </a:rPr>
              <a:t> that </a:t>
            </a:r>
            <a:r>
              <a:rPr lang="en-AU" sz="1200" kern="1200" dirty="0" smtClean="0">
                <a:solidFill>
                  <a:schemeClr val="tx1"/>
                </a:solidFill>
                <a:effectLst/>
                <a:latin typeface="Arial" charset="0"/>
                <a:ea typeface="+mn-ea"/>
                <a:cs typeface="+mn-cs"/>
              </a:rPr>
              <a:t>I don’t have to go through this by myself anymore.”</a:t>
            </a:r>
          </a:p>
          <a:p>
            <a:endParaRPr lang="en-AU" sz="1200" kern="1200" dirty="0" smtClean="0">
              <a:solidFill>
                <a:schemeClr val="tx1"/>
              </a:solidFill>
              <a:effectLst/>
              <a:latin typeface="Arial" charset="0"/>
              <a:ea typeface="+mn-ea"/>
              <a:cs typeface="+mn-cs"/>
            </a:endParaRPr>
          </a:p>
          <a:p>
            <a:r>
              <a:rPr lang="en-AU" sz="1200" kern="1200" dirty="0" err="1" smtClean="0">
                <a:solidFill>
                  <a:schemeClr val="tx1"/>
                </a:solidFill>
                <a:effectLst/>
                <a:latin typeface="Arial" charset="0"/>
                <a:ea typeface="+mn-ea"/>
                <a:cs typeface="+mn-cs"/>
              </a:rPr>
              <a:t>Pennie</a:t>
            </a:r>
            <a:r>
              <a:rPr lang="en-AU" sz="1200" kern="1200" dirty="0" smtClean="0">
                <a:solidFill>
                  <a:schemeClr val="tx1"/>
                </a:solidFill>
                <a:effectLst/>
                <a:latin typeface="Arial" charset="0"/>
                <a:ea typeface="+mn-ea"/>
                <a:cs typeface="+mn-cs"/>
              </a:rPr>
              <a:t>, 18 years</a:t>
            </a:r>
          </a:p>
          <a:p>
            <a:endParaRPr lang="en-AU" sz="1200" kern="1200" dirty="0" smtClean="0">
              <a:solidFill>
                <a:schemeClr val="tx1"/>
              </a:solidFill>
              <a:effectLst/>
              <a:latin typeface="Arial" charset="0"/>
              <a:ea typeface="+mn-ea"/>
              <a:cs typeface="+mn-cs"/>
            </a:endParaRPr>
          </a:p>
          <a:p>
            <a:endParaRPr lang="en-AU" sz="1200" b="1" kern="1200" dirty="0" smtClean="0">
              <a:solidFill>
                <a:schemeClr val="tx1"/>
              </a:solidFill>
              <a:effectLst/>
              <a:latin typeface="Arial" charset="0"/>
              <a:ea typeface="+mn-ea"/>
              <a:cs typeface="+mn-cs"/>
            </a:endParaRPr>
          </a:p>
          <a:p>
            <a:endParaRPr lang="en-AU" sz="1200" b="1" kern="1200" dirty="0" smtClean="0">
              <a:solidFill>
                <a:schemeClr val="tx1"/>
              </a:solidFill>
              <a:effectLst/>
              <a:latin typeface="Arial" charset="0"/>
              <a:ea typeface="+mn-ea"/>
              <a:cs typeface="+mn-cs"/>
            </a:endParaRPr>
          </a:p>
          <a:p>
            <a:endParaRPr lang="en-AU" sz="1200" b="1" kern="1200" dirty="0" smtClean="0">
              <a:solidFill>
                <a:schemeClr val="tx1"/>
              </a:solidFill>
              <a:effectLst/>
              <a:latin typeface="Arial" charset="0"/>
              <a:ea typeface="+mn-ea"/>
              <a:cs typeface="+mn-cs"/>
            </a:endParaRPr>
          </a:p>
          <a:p>
            <a:endParaRPr lang="en-US" sz="1200" b="1"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19</a:t>
            </a:fld>
            <a:endParaRPr lang="en-US"/>
          </a:p>
        </p:txBody>
      </p:sp>
    </p:spTree>
    <p:extLst>
      <p:ext uri="{BB962C8B-B14F-4D97-AF65-F5344CB8AC3E}">
        <p14:creationId xmlns:p14="http://schemas.microsoft.com/office/powerpoint/2010/main" val="126014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2</a:t>
            </a:r>
            <a:endParaRPr lang="en-AU" sz="1200"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Let’s jump into Specific Learning Disability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(SLD) is a broad umbrella term.</a:t>
            </a:r>
          </a:p>
          <a:p>
            <a:r>
              <a:rPr lang="en-AU" sz="1200" kern="1200" dirty="0" smtClean="0">
                <a:solidFill>
                  <a:schemeClr val="tx1"/>
                </a:solidFill>
                <a:effectLst/>
                <a:latin typeface="Arial" charset="0"/>
                <a:ea typeface="+mn-ea"/>
                <a:cs typeface="+mn-cs"/>
              </a:rPr>
              <a:t>It attempts to explain why a person is able to do relatively well (even really well because you can be gifted) in some areas of learning, but encounters unexpected problems in other areas.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Typically there are 3 areas where problems occur;</a:t>
            </a:r>
          </a:p>
          <a:p>
            <a:pPr lvl="0"/>
            <a:r>
              <a:rPr lang="en-AU" sz="1200" kern="1200" dirty="0" smtClean="0">
                <a:solidFill>
                  <a:schemeClr val="tx1"/>
                </a:solidFill>
                <a:effectLst/>
                <a:latin typeface="Arial" charset="0"/>
                <a:ea typeface="+mn-ea"/>
                <a:cs typeface="+mn-cs"/>
              </a:rPr>
              <a:t>Difficulty with number skills - dyscalculia </a:t>
            </a:r>
          </a:p>
          <a:p>
            <a:pPr lvl="0"/>
            <a:r>
              <a:rPr lang="en-AU" sz="1200" kern="1200" dirty="0" smtClean="0">
                <a:solidFill>
                  <a:schemeClr val="tx1"/>
                </a:solidFill>
                <a:effectLst/>
                <a:latin typeface="Arial" charset="0"/>
                <a:ea typeface="+mn-ea"/>
                <a:cs typeface="+mn-cs"/>
              </a:rPr>
              <a:t>problems with writing output - dysgraphia</a:t>
            </a:r>
          </a:p>
          <a:p>
            <a:pPr lvl="0"/>
            <a:r>
              <a:rPr lang="en-AU" sz="1200" kern="1200" dirty="0" smtClean="0">
                <a:solidFill>
                  <a:schemeClr val="tx1"/>
                </a:solidFill>
                <a:effectLst/>
                <a:latin typeface="Arial" charset="0"/>
                <a:ea typeface="+mn-ea"/>
                <a:cs typeface="+mn-cs"/>
              </a:rPr>
              <a:t>and reading difficulty - dyslexia</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Best estimates tell us that about 20% of the population are affected by some form of language-based learning difficulty. </a:t>
            </a:r>
          </a:p>
          <a:p>
            <a:r>
              <a:rPr lang="en-AU" sz="1200" kern="1200" dirty="0" smtClean="0">
                <a:solidFill>
                  <a:schemeClr val="tx1"/>
                </a:solidFill>
                <a:effectLst/>
                <a:latin typeface="Arial" charset="0"/>
                <a:ea typeface="+mn-ea"/>
                <a:cs typeface="+mn-cs"/>
              </a:rPr>
              <a:t>SLD’s probably account for about 15%</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Dyslexia affects a little over 10% of the population (BDA, 2012), so that's about three kids in every class room.</a:t>
            </a:r>
          </a:p>
          <a:p>
            <a:r>
              <a:rPr lang="en-AU" sz="1200" kern="1200" dirty="0" smtClean="0">
                <a:solidFill>
                  <a:schemeClr val="tx1"/>
                </a:solidFill>
                <a:effectLst/>
                <a:latin typeface="Arial" charset="0"/>
                <a:ea typeface="+mn-ea"/>
                <a:cs typeface="+mn-cs"/>
              </a:rPr>
              <a:t>It is inherited. </a:t>
            </a:r>
          </a:p>
          <a:p>
            <a:r>
              <a:rPr lang="en-AU" sz="1200" kern="1200" dirty="0" smtClean="0">
                <a:solidFill>
                  <a:schemeClr val="tx1"/>
                </a:solidFill>
                <a:effectLst/>
                <a:latin typeface="Arial" charset="0"/>
                <a:ea typeface="+mn-ea"/>
                <a:cs typeface="+mn-cs"/>
              </a:rPr>
              <a:t>It is not a mental illness, a sickness or a disease.</a:t>
            </a:r>
          </a:p>
          <a:p>
            <a:r>
              <a:rPr lang="en-AU" sz="1200" kern="1200" dirty="0" smtClean="0">
                <a:solidFill>
                  <a:schemeClr val="tx1"/>
                </a:solidFill>
                <a:effectLst/>
                <a:latin typeface="Arial" charset="0"/>
                <a:ea typeface="+mn-ea"/>
                <a:cs typeface="+mn-cs"/>
              </a:rPr>
              <a:t>6 genes have now been linked to the disability – one being "KIAA0319“ </a:t>
            </a:r>
          </a:p>
          <a:p>
            <a:r>
              <a:rPr lang="en-AU" sz="1200" kern="1200" dirty="0" smtClean="0">
                <a:solidFill>
                  <a:schemeClr val="tx1"/>
                </a:solidFill>
                <a:effectLst/>
                <a:latin typeface="Arial" charset="0"/>
                <a:ea typeface="+mn-ea"/>
                <a:cs typeface="+mn-cs"/>
              </a:rPr>
              <a:t>It effects the way an individual processes language and is on a sliding scale of severity.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Dyslexic individuals may also have problems with time management, personal organisation, and co-ordination and orientation. In combination, their listening comprehension may be affected, especially when under pressure.</a:t>
            </a:r>
          </a:p>
          <a:p>
            <a:r>
              <a:rPr lang="en-AU" sz="1200" kern="1200" dirty="0" smtClean="0">
                <a:solidFill>
                  <a:schemeClr val="tx1"/>
                </a:solidFill>
                <a:effectLst/>
                <a:latin typeface="Arial" charset="0"/>
                <a:ea typeface="+mn-ea"/>
                <a:cs typeface="+mn-cs"/>
              </a:rPr>
              <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Interestingly, SLD’s have really only 'existed' since we’ve have had to learn to read, write and do maths.</a:t>
            </a:r>
          </a:p>
          <a:p>
            <a:r>
              <a:rPr lang="en-AU" sz="1200" kern="1200" dirty="0" smtClean="0">
                <a:solidFill>
                  <a:schemeClr val="tx1"/>
                </a:solidFill>
                <a:effectLst/>
                <a:latin typeface="Arial" charset="0"/>
                <a:ea typeface="+mn-ea"/>
                <a:cs typeface="+mn-cs"/>
              </a:rPr>
              <a:t>They became especially pronounced when some bright spark introduced the dictionary, and called for standardised spelling. We’ve got a scapegoat – apparently we can blame Samuel Johnson who created the first dictionary in 1755. It had about 10,000 words!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b="1" dirty="0" smtClean="0"/>
          </a:p>
          <a:p>
            <a:endParaRPr lang="en-AU" b="1" u="sng" dirty="0" smtClean="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a:t>
            </a:fld>
            <a:endParaRPr lang="en-US"/>
          </a:p>
        </p:txBody>
      </p:sp>
    </p:spTree>
    <p:extLst>
      <p:ext uri="{BB962C8B-B14F-4D97-AF65-F5344CB8AC3E}">
        <p14:creationId xmlns:p14="http://schemas.microsoft.com/office/powerpoint/2010/main" val="36441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ffectLst/>
                <a:latin typeface="Arial" charset="0"/>
                <a:ea typeface="+mn-ea"/>
                <a:cs typeface="+mn-cs"/>
              </a:rPr>
              <a:t>Slide 3</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There’s ongoing debate about what exactly constitutes dyslexia.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So, let’s look at what the experts do agree on – the image on the screen summarizes ‘the dyslexic impairments’.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Phonological awareness difficulties are always apparent - this is the ability to break words down into sounds, actually hear the sounds and the syllables, be able to discriminate these sounds from one another, and to manipulate them.</a:t>
            </a: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RAN refers to </a:t>
            </a:r>
            <a:r>
              <a:rPr lang="en-AU" sz="1200" kern="1200" dirty="0" smtClean="0">
                <a:solidFill>
                  <a:schemeClr val="tx1"/>
                </a:solidFill>
                <a:effectLst/>
                <a:latin typeface="Arial" charset="0"/>
                <a:ea typeface="+mn-ea"/>
                <a:cs typeface="+mn-cs"/>
              </a:rPr>
              <a:t>how quickly individuals can recall or name aloud objects, pictures, colours, or symbols (letters or digits). Variations in RAN time in young kids provides a strong predictor about their later ability to </a:t>
            </a:r>
            <a:r>
              <a:rPr lang="en-AU" sz="1200" u="none" strike="noStrike" kern="1200" dirty="0" smtClean="0">
                <a:solidFill>
                  <a:schemeClr val="tx1"/>
                </a:solidFill>
                <a:effectLst/>
                <a:latin typeface="Arial" charset="0"/>
                <a:ea typeface="+mn-ea"/>
                <a:cs typeface="+mn-cs"/>
                <a:hlinkClick r:id="rId3"/>
              </a:rPr>
              <a:t>read</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Then, there’s the capacity to break the alphabetic code – that’s the </a:t>
            </a:r>
            <a:r>
              <a:rPr lang="en-US" sz="1200" kern="1200" dirty="0" smtClean="0">
                <a:solidFill>
                  <a:schemeClr val="tx1"/>
                </a:solidFill>
                <a:effectLst/>
                <a:latin typeface="Arial" charset="0"/>
                <a:ea typeface="+mn-ea"/>
                <a:cs typeface="+mn-cs"/>
              </a:rPr>
              <a:t>orthographic processing - </a:t>
            </a:r>
            <a:r>
              <a:rPr lang="en-AU" sz="1200" kern="1200" dirty="0" smtClean="0">
                <a:solidFill>
                  <a:schemeClr val="tx1"/>
                </a:solidFill>
                <a:effectLst/>
                <a:latin typeface="Arial" charset="0"/>
                <a:ea typeface="+mn-ea"/>
                <a:cs typeface="+mn-cs"/>
              </a:rPr>
              <a:t>recalling the letter – naming the letter – recalling the sound links and naming them. </a:t>
            </a:r>
          </a:p>
          <a:p>
            <a:r>
              <a:rPr lang="en-AU" sz="1200" kern="1200" dirty="0" smtClean="0">
                <a:solidFill>
                  <a:schemeClr val="tx1"/>
                </a:solidFill>
                <a:effectLst/>
                <a:latin typeface="Arial" charset="0"/>
                <a:ea typeface="+mn-ea"/>
                <a:cs typeface="+mn-cs"/>
              </a:rPr>
              <a:t>Hey, this is no easy task, because English is such an irregular language - 44 sounds represented by 26 letters! That’s hard!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In essence, the term dyslexia refers to a spectrum of problems: </a:t>
            </a:r>
          </a:p>
          <a:p>
            <a:pPr lvl="0"/>
            <a:r>
              <a:rPr lang="en-AU" sz="1200" kern="1200" dirty="0" smtClean="0">
                <a:solidFill>
                  <a:schemeClr val="tx1"/>
                </a:solidFill>
                <a:effectLst/>
                <a:latin typeface="Arial" charset="0"/>
                <a:ea typeface="+mn-ea"/>
                <a:cs typeface="+mn-cs"/>
              </a:rPr>
              <a:t>some can read but not write,</a:t>
            </a:r>
          </a:p>
          <a:p>
            <a:pPr lvl="0"/>
            <a:r>
              <a:rPr lang="en-AU" sz="1200" kern="1200" dirty="0" smtClean="0">
                <a:solidFill>
                  <a:schemeClr val="tx1"/>
                </a:solidFill>
                <a:effectLst/>
                <a:latin typeface="Arial" charset="0"/>
                <a:ea typeface="+mn-ea"/>
                <a:cs typeface="+mn-cs"/>
              </a:rPr>
              <a:t>others can write but not read,</a:t>
            </a:r>
          </a:p>
          <a:p>
            <a:pPr lvl="0"/>
            <a:r>
              <a:rPr lang="en-AU" sz="1200" kern="1200" dirty="0" smtClean="0">
                <a:solidFill>
                  <a:schemeClr val="tx1"/>
                </a:solidFill>
                <a:effectLst/>
                <a:latin typeface="Arial" charset="0"/>
                <a:ea typeface="+mn-ea"/>
                <a:cs typeface="+mn-cs"/>
              </a:rPr>
              <a:t>most are somewhere between these extremes,</a:t>
            </a:r>
          </a:p>
          <a:p>
            <a:pPr lvl="0"/>
            <a:r>
              <a:rPr lang="en-AU" sz="1200" kern="1200" dirty="0" smtClean="0">
                <a:solidFill>
                  <a:schemeClr val="tx1"/>
                </a:solidFill>
                <a:effectLst/>
                <a:latin typeface="Arial" charset="0"/>
                <a:ea typeface="+mn-ea"/>
                <a:cs typeface="+mn-cs"/>
              </a:rPr>
              <a:t>although some can neither read nor write.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baseline="0" dirty="0" smtClean="0"/>
          </a:p>
        </p:txBody>
      </p:sp>
      <p:sp>
        <p:nvSpPr>
          <p:cNvPr id="4" name="Slide Number Placeholder 3"/>
          <p:cNvSpPr>
            <a:spLocks noGrp="1"/>
          </p:cNvSpPr>
          <p:nvPr>
            <p:ph type="sldNum" sz="quarter" idx="10"/>
          </p:nvPr>
        </p:nvSpPr>
        <p:spPr/>
        <p:txBody>
          <a:bodyPr/>
          <a:lstStyle/>
          <a:p>
            <a:fld id="{0A2F81E1-5F80-42FC-AAC0-1350F23F33CC}"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4</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b="1" kern="1200" dirty="0" smtClean="0">
                <a:solidFill>
                  <a:schemeClr val="tx1"/>
                </a:solidFill>
                <a:effectLst/>
                <a:latin typeface="Arial" charset="0"/>
                <a:ea typeface="+mn-ea"/>
                <a:cs typeface="+mn-cs"/>
              </a:rPr>
              <a:t>So, how does this play out in real life?</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Early on kids have difficulties pronouncing longer words, and finding the right word. At first it seems cute! </a:t>
            </a:r>
          </a:p>
          <a:p>
            <a:r>
              <a:rPr lang="en-AU" sz="1200" kern="1200" dirty="0" smtClean="0">
                <a:solidFill>
                  <a:schemeClr val="tx1"/>
                </a:solidFill>
                <a:effectLst/>
                <a:latin typeface="Arial" charset="0"/>
                <a:ea typeface="+mn-ea"/>
                <a:cs typeface="+mn-cs"/>
              </a:rPr>
              <a:t>Early on, good teachers notice difficulties in their ability to acquire basic reading, writing and spelling skills. The link between sounds and letters does not develop as it does for others. Their reading lacks fluency and speed.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trip over small common words. They read words that are not there, keep forgetting the same simple words and lose their place. They sound out syllables as they read, but forget them before they are able to blend the entire word together – it is so frustrating for them.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Later on, these are the kids who can learn for their spelling test and get ‘good’ marks. Then, when tested on the same words three weeks later they achieve poorly.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common observation is that they spell words their way - very phonetically.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Also watch for poorly developing written language. Dysgraphia is a writing impairment. Kids with dysgraphia are often slow to learn to write; may experience letter reversals, produce inappropriately sized letters, mix upper and lower case letters, forget word spaces and produce untidy and inaccurate bookwork. These students just cannot seem to formulate their thoughts on paper, and their teachers often comment on the limited production of written work.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Mathematical difficulties may be present as well.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Indicators of dyscalculia include constant number reversals (</a:t>
            </a:r>
            <a:r>
              <a:rPr lang="en-AU" sz="1200" kern="1200" dirty="0" err="1" smtClean="0">
                <a:solidFill>
                  <a:schemeClr val="tx1"/>
                </a:solidFill>
                <a:effectLst/>
                <a:latin typeface="Arial" charset="0"/>
                <a:ea typeface="+mn-ea"/>
                <a:cs typeface="+mn-cs"/>
              </a:rPr>
              <a:t>eg</a:t>
            </a:r>
            <a:r>
              <a:rPr lang="en-AU" sz="1200" kern="1200" dirty="0" smtClean="0">
                <a:solidFill>
                  <a:schemeClr val="tx1"/>
                </a:solidFill>
                <a:effectLst/>
                <a:latin typeface="Arial" charset="0"/>
                <a:ea typeface="+mn-ea"/>
                <a:cs typeface="+mn-cs"/>
              </a:rPr>
              <a:t>. 37 becoming 73), copying inaccuracies and continual misreading of written information so that mathematical outcomes are skewed. These students battle can't remember maths symbols, often saying, “that’s an adding sign, isn’t it?”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have great difficulty learning and retaining simple formulas, remembering the sequential steps involved in basic maths operations and recalling number patterns (especially the multiplication tables – many will never be able to learn them all). </a:t>
            </a:r>
          </a:p>
          <a:p>
            <a:endParaRPr lang="en-AU" sz="1200" kern="1200" dirty="0" smtClean="0">
              <a:solidFill>
                <a:schemeClr val="tx1"/>
              </a:solidFill>
              <a:effectLst/>
              <a:latin typeface="Arial" charset="0"/>
              <a:ea typeface="+mn-ea"/>
              <a:cs typeface="+mn-cs"/>
            </a:endParaRPr>
          </a:p>
          <a:p>
            <a:r>
              <a:rPr lang="en-AU" b="1" dirty="0" smtClean="0"/>
              <a:t> </a:t>
            </a:r>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4</a:t>
            </a:fld>
            <a:endParaRPr lang="en-US"/>
          </a:p>
        </p:txBody>
      </p:sp>
    </p:spTree>
    <p:extLst>
      <p:ext uri="{BB962C8B-B14F-4D97-AF65-F5344CB8AC3E}">
        <p14:creationId xmlns:p14="http://schemas.microsoft.com/office/powerpoint/2010/main" val="119642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5</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Read the following passage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‘Feel’ what happens to your comprehension as you read it</a:t>
            </a:r>
          </a:p>
          <a:p>
            <a:r>
              <a:rPr lang="en-AU" sz="1200" kern="1200" dirty="0" smtClean="0">
                <a:solidFill>
                  <a:schemeClr val="tx1"/>
                </a:solidFill>
                <a:effectLst/>
                <a:latin typeface="Arial" charset="0"/>
                <a:ea typeface="+mn-ea"/>
                <a:cs typeface="+mn-cs"/>
              </a:rPr>
              <a:t>I’ve added a little disorientation to help you ‘feel’ the confusion.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Here’s one way to understand dyslexia – to get an ‘idea of how it feels’.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How did you feel?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thoughts does the exercise leave you with?</a:t>
            </a:r>
          </a:p>
          <a:p>
            <a:r>
              <a:rPr lang="en-AU" sz="1200" kern="1200" dirty="0" smtClean="0">
                <a:solidFill>
                  <a:schemeClr val="tx1"/>
                </a:solidFill>
                <a:effectLst/>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dirty="0" smtClean="0">
              <a:solidFill>
                <a:srgbClr val="965900"/>
              </a:solidFill>
            </a:endParaRPr>
          </a:p>
          <a:p>
            <a:r>
              <a:rPr lang="en-AU" dirty="0" smtClean="0"/>
              <a:t> </a:t>
            </a:r>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5</a:t>
            </a:fld>
            <a:endParaRPr lang="en-US"/>
          </a:p>
        </p:txBody>
      </p:sp>
    </p:spTree>
    <p:extLst>
      <p:ext uri="{BB962C8B-B14F-4D97-AF65-F5344CB8AC3E}">
        <p14:creationId xmlns:p14="http://schemas.microsoft.com/office/powerpoint/2010/main" val="259574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mn-ea"/>
                <a:cs typeface="+mn-cs"/>
              </a:rPr>
              <a:t>Slide 6</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is dyslexia?</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Let’s continue to inhabit a dyslexic student's world for a few moments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Use this dyslexic exercise with conference participants:</a:t>
            </a:r>
          </a:p>
          <a:p>
            <a:r>
              <a:rPr lang="en-AU" sz="1200" kern="1200" dirty="0" smtClean="0">
                <a:solidFill>
                  <a:schemeClr val="tx1"/>
                </a:solidFill>
                <a:effectLst/>
                <a:latin typeface="Arial" charset="0"/>
                <a:ea typeface="+mn-ea"/>
                <a:cs typeface="+mn-cs"/>
              </a:rPr>
              <a:t>So, I want you to copy from the screen.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 want you to substitute each vowel with a ‘@’. </a:t>
            </a:r>
          </a:p>
          <a:p>
            <a:r>
              <a:rPr lang="en-AU" sz="1200" kern="1200" dirty="0" smtClean="0">
                <a:solidFill>
                  <a:schemeClr val="tx1"/>
                </a:solidFill>
                <a:effectLst/>
                <a:latin typeface="Arial" charset="0"/>
                <a:ea typeface="+mn-ea"/>
                <a:cs typeface="+mn-cs"/>
              </a:rPr>
              <a:t>I want you to start now!</a:t>
            </a:r>
          </a:p>
          <a:p>
            <a:r>
              <a:rPr lang="en-AU" sz="1200" kern="1200" dirty="0" smtClean="0">
                <a:solidFill>
                  <a:schemeClr val="tx1"/>
                </a:solidFill>
                <a:effectLst/>
                <a:latin typeface="Arial" charset="0"/>
                <a:ea typeface="+mn-ea"/>
                <a:cs typeface="+mn-cs"/>
              </a:rPr>
              <a:t>Hurry up… push them along... hurry them along….</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feelings did you experience as you forced yourself to do this exercise?</a:t>
            </a:r>
          </a:p>
          <a:p>
            <a:r>
              <a:rPr lang="en-AU" sz="1200" kern="1200" smtClean="0">
                <a:solidFill>
                  <a:schemeClr val="tx1"/>
                </a:solidFill>
                <a:effectLst/>
                <a:latin typeface="Arial" charset="0"/>
                <a:ea typeface="+mn-ea"/>
                <a:cs typeface="+mn-cs"/>
              </a:rPr>
              <a:t> </a:t>
            </a:r>
          </a:p>
          <a:p>
            <a:pPr lvl="0"/>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6</a:t>
            </a:fld>
            <a:endParaRPr lang="en-US"/>
          </a:p>
        </p:txBody>
      </p:sp>
    </p:spTree>
    <p:extLst>
      <p:ext uri="{BB962C8B-B14F-4D97-AF65-F5344CB8AC3E}">
        <p14:creationId xmlns:p14="http://schemas.microsoft.com/office/powerpoint/2010/main" val="42829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What can I do?</a:t>
            </a:r>
          </a:p>
          <a:p>
            <a:endParaRPr lang="en-AU" dirty="0" smtClean="0"/>
          </a:p>
          <a:p>
            <a:r>
              <a:rPr lang="en-AU" dirty="0" smtClean="0"/>
              <a:t>If you think a child or an adult may have dyslexia, get hold of a dyslexia checklist</a:t>
            </a:r>
            <a:r>
              <a:rPr lang="en-AU" baseline="0" dirty="0" smtClean="0"/>
              <a:t> and </a:t>
            </a:r>
            <a:r>
              <a:rPr lang="en-AU" dirty="0" smtClean="0"/>
              <a:t>help them fill it out.</a:t>
            </a:r>
            <a:r>
              <a:rPr lang="en-AU" baseline="0" dirty="0" smtClean="0"/>
              <a:t> </a:t>
            </a:r>
            <a:r>
              <a:rPr lang="en-AU" dirty="0" smtClean="0"/>
              <a:t>This is a great start.</a:t>
            </a:r>
          </a:p>
          <a:p>
            <a:endParaRPr lang="en-AU" dirty="0" smtClean="0"/>
          </a:p>
          <a:p>
            <a:r>
              <a:rPr lang="en-AU" dirty="0" smtClean="0"/>
              <a:t>If the results convince</a:t>
            </a:r>
            <a:r>
              <a:rPr lang="en-AU" baseline="0" dirty="0" smtClean="0"/>
              <a:t> you</a:t>
            </a:r>
            <a:r>
              <a:rPr lang="en-AU" dirty="0" smtClean="0"/>
              <a:t> that ‘dyslexia’ or some kind of ‘language/learning-based issue’ is probably at play then it’s time to refer them to </a:t>
            </a:r>
            <a:r>
              <a:rPr lang="en-AU" baseline="0" dirty="0" smtClean="0"/>
              <a:t>a skilled psychologist. Just as your profession specialises, so do psychologists – not ALL psychologists are adept at identifying dyslexia, especially in young children. Some psychologists do better jobs than others making the report personalised and filled with practical strategies and sensible interventions to help students, teachers and parents.</a:t>
            </a:r>
          </a:p>
          <a:p>
            <a:endParaRPr lang="en-AU" baseline="0" dirty="0" smtClean="0"/>
          </a:p>
          <a:p>
            <a:r>
              <a:rPr lang="en-AU" baseline="0" dirty="0" smtClean="0"/>
              <a:t>Skilled </a:t>
            </a:r>
            <a:r>
              <a:rPr lang="en-AU" baseline="0" dirty="0" smtClean="0"/>
              <a:t>psychologists can find strong dyslexic indicators or markers in children as young as 4 years. Results certainly become more accurate, more concrete as kids approach 7 or 8 years of age.</a:t>
            </a:r>
          </a:p>
          <a:p>
            <a:endParaRPr lang="en-AU" baseline="0" dirty="0" smtClean="0"/>
          </a:p>
          <a:p>
            <a:r>
              <a:rPr lang="en-AU" baseline="0" dirty="0" smtClean="0"/>
              <a:t>What about if you don’t know a skilled psychologist in this area who is also fabulous with kids? </a:t>
            </a:r>
          </a:p>
          <a:p>
            <a:endParaRPr lang="en-AU" baseline="0" dirty="0" smtClean="0"/>
          </a:p>
          <a:p>
            <a:r>
              <a:rPr lang="en-AU" baseline="0" dirty="0" smtClean="0"/>
              <a:t>Then ask around, or speak to your local SPELD association. They’ll offer the best contacts.</a:t>
            </a:r>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7</a:t>
            </a:fld>
            <a:endParaRPr lang="en-US"/>
          </a:p>
        </p:txBody>
      </p:sp>
    </p:spTree>
    <p:extLst>
      <p:ext uri="{BB962C8B-B14F-4D97-AF65-F5344CB8AC3E}">
        <p14:creationId xmlns:p14="http://schemas.microsoft.com/office/powerpoint/2010/main" val="110513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Dyslexia and depression</a:t>
            </a:r>
          </a:p>
          <a:p>
            <a:endParaRPr lang="en-AU" dirty="0" smtClean="0"/>
          </a:p>
          <a:p>
            <a:r>
              <a:rPr lang="en-AU" dirty="0" smtClean="0"/>
              <a:t>Depressed or not, the road ahead for a dyslexic child is tough – even with the right kind of teachers and parents.</a:t>
            </a:r>
          </a:p>
          <a:p>
            <a:endParaRPr lang="en-AU" dirty="0" smtClean="0"/>
          </a:p>
          <a:p>
            <a:r>
              <a:rPr lang="en-AU" dirty="0" smtClean="0"/>
              <a:t>To find success</a:t>
            </a:r>
            <a:r>
              <a:rPr lang="en-AU" baseline="0" dirty="0" smtClean="0"/>
              <a:t> they will have to work so much harder, put up with many frustrations and deal with constant misperceptions by others.</a:t>
            </a:r>
          </a:p>
          <a:p>
            <a:endParaRPr lang="en-AU" baseline="0" dirty="0" smtClean="0"/>
          </a:p>
          <a:p>
            <a:r>
              <a:rPr lang="en-AU" baseline="0" dirty="0" smtClean="0"/>
              <a:t>They face a long tricky road that requires big doses of resilience because there will be big ups and downs.</a:t>
            </a:r>
          </a:p>
          <a:p>
            <a:endParaRPr lang="en-AU" baseline="0" dirty="0" smtClean="0"/>
          </a:p>
          <a:p>
            <a:r>
              <a:rPr lang="en-AU" baseline="0" dirty="0" smtClean="0"/>
              <a:t>Based on this, you have to consider their coping capacity, and the quality of the support network they have around them.</a:t>
            </a:r>
          </a:p>
          <a:p>
            <a:endParaRPr lang="en-AU" baseline="0" dirty="0" smtClean="0"/>
          </a:p>
          <a:p>
            <a:pPr marL="171450" indent="-171450">
              <a:buFont typeface="Arial" pitchFamily="34" charset="0"/>
              <a:buChar char="•"/>
            </a:pPr>
            <a:r>
              <a:rPr lang="en-AU" baseline="0" dirty="0" smtClean="0"/>
              <a:t>Are they a ‘glass half empty’ or ‘glass half full’ kind of person?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baseline="0" dirty="0" smtClean="0"/>
              <a:t>Or, are they more prone to positive or negative self-talk?</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baseline="0" dirty="0" smtClean="0"/>
              <a:t>Are they more likely to blame others, or live in denial?</a:t>
            </a:r>
          </a:p>
          <a:p>
            <a:pPr marL="171450" indent="-171450">
              <a:buFont typeface="Arial" pitchFamily="34" charset="0"/>
              <a:buChar char="•"/>
            </a:pPr>
            <a:r>
              <a:rPr lang="en-AU" baseline="0" dirty="0" smtClean="0"/>
              <a:t>Are they a positive problem solver who shows determination? </a:t>
            </a:r>
          </a:p>
          <a:p>
            <a:pPr marL="171450" indent="-171450">
              <a:buFont typeface="Arial" pitchFamily="34" charset="0"/>
              <a:buChar char="•"/>
            </a:pPr>
            <a:r>
              <a:rPr lang="en-AU" baseline="0" dirty="0" smtClean="0"/>
              <a:t>Are their parents positive problem solvers by nature?</a:t>
            </a:r>
          </a:p>
          <a:p>
            <a:pPr marL="171450" indent="-171450">
              <a:buFont typeface="Arial" pitchFamily="34" charset="0"/>
              <a:buChar char="•"/>
            </a:pPr>
            <a:r>
              <a:rPr lang="en-AU" baseline="0" dirty="0" smtClean="0"/>
              <a:t>Does depression or anxiety also run in the family?</a:t>
            </a:r>
          </a:p>
          <a:p>
            <a:pPr marL="171450" indent="-171450">
              <a:buFont typeface="Arial" pitchFamily="34" charset="0"/>
              <a:buChar char="•"/>
            </a:pPr>
            <a:r>
              <a:rPr lang="en-AU" baseline="0" dirty="0" smtClean="0"/>
              <a:t>Does the child know what dyslexia is?</a:t>
            </a:r>
          </a:p>
          <a:p>
            <a:pPr marL="171450" indent="-171450">
              <a:buFont typeface="Arial" pitchFamily="34" charset="0"/>
              <a:buChar char="•"/>
            </a:pPr>
            <a:r>
              <a:rPr lang="en-AU" baseline="0" dirty="0" smtClean="0"/>
              <a:t>Do their parents really understand it?</a:t>
            </a:r>
          </a:p>
          <a:p>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CLICK</a:t>
            </a:r>
          </a:p>
          <a:p>
            <a:endParaRPr lang="en-AU" baseline="0" dirty="0" smtClean="0"/>
          </a:p>
          <a:p>
            <a:pPr marL="171450" indent="-171450">
              <a:buFont typeface="Arial" pitchFamily="34" charset="0"/>
              <a:buChar char="•"/>
            </a:pPr>
            <a:r>
              <a:rPr lang="en-AU" baseline="0" dirty="0" smtClean="0"/>
              <a:t>Might a SPELD short course increase their understanding?</a:t>
            </a:r>
          </a:p>
          <a:p>
            <a:pPr marL="171450" indent="-171450">
              <a:buFont typeface="Arial" pitchFamily="34" charset="0"/>
              <a:buChar char="•"/>
            </a:pPr>
            <a:r>
              <a:rPr lang="en-AU" baseline="0" dirty="0" smtClean="0"/>
              <a:t>Do you need to refer them to a psychologist who can counsel the parents and/or the child – even if it’s to set them on the right road and set them up with the right kinds of resources, understandings and contacts?</a:t>
            </a:r>
          </a:p>
          <a:p>
            <a:pPr marL="171450" indent="-171450">
              <a:buFont typeface="Arial" pitchFamily="34" charset="0"/>
              <a:buChar char="•"/>
            </a:pPr>
            <a:r>
              <a:rPr lang="en-AU" baseline="0" dirty="0" smtClean="0"/>
              <a:t>Will you need to keep a close eye on their emotional journey?</a:t>
            </a:r>
          </a:p>
          <a:p>
            <a:endParaRPr lang="en-AU" baseline="0" dirty="0" smtClean="0"/>
          </a:p>
          <a:p>
            <a:endParaRPr lang="en-AU" baseline="0" dirty="0" smtClean="0"/>
          </a:p>
          <a:p>
            <a:r>
              <a:rPr lang="en-AU" baseline="0" dirty="0" smtClean="0"/>
              <a:t>And, this is the time to mention that dyslexia is a comorbid condition.</a:t>
            </a:r>
          </a:p>
          <a:p>
            <a:endParaRPr lang="en-AU" baseline="0" dirty="0" smtClean="0"/>
          </a:p>
          <a:p>
            <a:r>
              <a:rPr lang="en-AU" dirty="0" smtClean="0"/>
              <a:t>There seems to be a high co-morbidity with dyslexia and ADHD</a:t>
            </a:r>
            <a:r>
              <a:rPr lang="en-AU" baseline="0" dirty="0" smtClean="0"/>
              <a:t> – about 65</a:t>
            </a:r>
            <a:r>
              <a:rPr lang="en-AU" dirty="0" smtClean="0"/>
              <a:t>% of those with ADD have dyslexia as well.</a:t>
            </a:r>
          </a:p>
          <a:p>
            <a:endParaRPr lang="en-AU" dirty="0" smtClean="0"/>
          </a:p>
          <a:p>
            <a:r>
              <a:rPr lang="en-AU" dirty="0" smtClean="0"/>
              <a:t>We need to be mindful of these relationships </a:t>
            </a:r>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8</a:t>
            </a:fld>
            <a:endParaRPr lang="en-US"/>
          </a:p>
        </p:txBody>
      </p:sp>
    </p:spTree>
    <p:extLst>
      <p:ext uri="{BB962C8B-B14F-4D97-AF65-F5344CB8AC3E}">
        <p14:creationId xmlns:p14="http://schemas.microsoft.com/office/powerpoint/2010/main" val="325748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smtClean="0">
                <a:solidFill>
                  <a:schemeClr val="tx1"/>
                </a:solidFill>
                <a:latin typeface="Arial" charset="0"/>
                <a:ea typeface="+mn-ea"/>
                <a:cs typeface="+mn-cs"/>
              </a:rPr>
              <a:t>Slide 9</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Get </a:t>
            </a:r>
            <a:r>
              <a:rPr lang="en-AU" sz="1200" b="1" i="0" u="none" strike="noStrike" kern="1200" baseline="0" dirty="0" smtClean="0">
                <a:solidFill>
                  <a:schemeClr val="tx1"/>
                </a:solidFill>
                <a:latin typeface="Arial" charset="0"/>
                <a:ea typeface="+mn-ea"/>
                <a:cs typeface="+mn-cs"/>
              </a:rPr>
              <a:t>involved, even if it’s just in a minor way, with the ‘Dyslexia Friendly Schools’ program.</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It’s currently being promoted in Australia by the UK’s Neil MacKay, and supported by a range of parent and SPELD groups throughout Australia. </a:t>
            </a: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It’s a push to achieve equity for our dyslexic kids.</a:t>
            </a:r>
          </a:p>
          <a:p>
            <a:r>
              <a:rPr lang="en-AU" sz="1200" b="1" i="0" u="none" strike="noStrike" kern="1200" baseline="0" dirty="0" smtClean="0">
                <a:solidFill>
                  <a:schemeClr val="tx1"/>
                </a:solidFill>
                <a:latin typeface="Arial" charset="0"/>
                <a:ea typeface="+mn-ea"/>
                <a:cs typeface="+mn-cs"/>
              </a:rPr>
              <a:t> </a:t>
            </a:r>
          </a:p>
          <a:p>
            <a:endParaRPr lang="en-AU" sz="1200" b="1" i="0" u="none" strike="noStrike" kern="1200" baseline="0" dirty="0" smtClean="0">
              <a:solidFill>
                <a:schemeClr val="tx1"/>
              </a:solidFill>
              <a:latin typeface="Arial" charset="0"/>
              <a:ea typeface="+mn-ea"/>
              <a:cs typeface="+mn-cs"/>
            </a:endParaRP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Many ‘Dyslexia Friendly Schools’ already exist in the USA, Ireland and the UK. </a:t>
            </a:r>
          </a:p>
          <a:p>
            <a:endParaRPr lang="en-AU" sz="1200" b="1"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i="0" u="none" strike="noStrike" kern="1200" baseline="0" dirty="0" smtClean="0">
                <a:solidFill>
                  <a:schemeClr val="tx1"/>
                </a:solidFill>
                <a:latin typeface="Arial" charset="0"/>
                <a:ea typeface="+mn-ea"/>
                <a:cs typeface="+mn-cs"/>
              </a:rPr>
              <a:t>Yes, we’re being left behind!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1"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i="0" u="none" strike="noStrike" kern="1200" baseline="0" dirty="0" smtClean="0">
                <a:solidFill>
                  <a:schemeClr val="tx1"/>
                </a:solidFill>
                <a:latin typeface="Arial" charset="0"/>
                <a:ea typeface="+mn-ea"/>
                <a:cs typeface="+mn-cs"/>
              </a:rPr>
              <a:t>Much of the discussion </a:t>
            </a:r>
            <a:r>
              <a:rPr lang="en-AU" b="1" dirty="0" smtClean="0"/>
              <a:t>about dyslexia in schools in Australia is from the dark ages.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1" dirty="0" smtClean="0"/>
              <a:t>Some of it still relates to whether the condition really exists.</a:t>
            </a:r>
            <a:r>
              <a:rPr lang="en-AU" b="1" baseline="0" dirty="0" smtClean="0"/>
              <a:t> And,</a:t>
            </a:r>
            <a:r>
              <a:rPr lang="en-AU" b="1" dirty="0" smtClean="0"/>
              <a:t> apart from New South Wales, it is not legally recognised as a legitimate learning disability in most school systems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1" u="none" strike="noStrik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1" u="none" strike="noStrik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i="0" u="none" strike="noStrike" kern="1200" baseline="0" dirty="0" smtClean="0">
                <a:solidFill>
                  <a:schemeClr val="tx1"/>
                </a:solidFill>
                <a:latin typeface="Arial" charset="0"/>
                <a:ea typeface="+mn-ea"/>
                <a:cs typeface="+mn-cs"/>
              </a:rPr>
              <a:t>What does a dyslexia friendly school look like? Pretty unremarkable really…</a:t>
            </a:r>
          </a:p>
          <a:p>
            <a:endParaRPr lang="en-AU" sz="1200" b="1" i="0" u="none" strike="noStrike" kern="1200" baseline="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200" b="1" i="0" u="none" strike="noStrike" kern="1200" baseline="0" dirty="0" smtClean="0">
                <a:solidFill>
                  <a:schemeClr val="tx1"/>
                </a:solidFill>
                <a:latin typeface="Arial" charset="0"/>
                <a:ea typeface="+mn-ea"/>
                <a:cs typeface="+mn-cs"/>
              </a:rPr>
              <a:t>there’s NO </a:t>
            </a:r>
            <a:r>
              <a:rPr lang="en-AU" b="1" dirty="0" smtClean="0"/>
              <a:t>stigma about having a learning difficulty</a:t>
            </a:r>
            <a:r>
              <a:rPr lang="en-AU" b="1" baseline="0" dirty="0" smtClean="0"/>
              <a:t> – dyslexics simply learn differently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b="1" dirty="0" smtClean="0"/>
              <a:t>the hurdles they face are acknowledged and ways are found to help them learn cope</a:t>
            </a:r>
            <a:endParaRPr lang="en-AU" sz="1200" b="1" u="none" strike="noStrike" kern="1200" dirty="0" smtClean="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200" b="1" u="none" strike="noStrike" kern="1200" dirty="0" smtClean="0">
                <a:solidFill>
                  <a:schemeClr val="tx1"/>
                </a:solidFill>
                <a:effectLst/>
                <a:latin typeface="Arial" charset="0"/>
                <a:ea typeface="+mn-ea"/>
                <a:cs typeface="+mn-cs"/>
              </a:rPr>
              <a:t>there’s </a:t>
            </a:r>
            <a:r>
              <a:rPr lang="en-AU" b="1" dirty="0" smtClean="0"/>
              <a:t>easy access to text-to-speech and predictive typing software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b="1" dirty="0" smtClean="0"/>
              <a:t>teachers receive specialised training</a:t>
            </a:r>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b="1" dirty="0" smtClean="0"/>
              <a:t>There's an awareness that there are some people who need other ways of expressing information and getting information</a:t>
            </a:r>
            <a:r>
              <a:rPr lang="en-AU" b="1" i="1"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b="1" dirty="0" smtClean="0"/>
          </a:p>
          <a:p>
            <a:pPr marL="0" lvl="1" eaLnBrk="0" hangingPunct="0">
              <a:spcBef>
                <a:spcPct val="30000"/>
              </a:spcBef>
              <a:defRPr/>
            </a:pPr>
            <a:r>
              <a:rPr lang="en-AU" b="1" i="1" dirty="0" smtClean="0">
                <a:solidFill>
                  <a:schemeClr val="tx1"/>
                </a:solidFill>
              </a:rPr>
              <a:t>Excerpt of a letter written by  one of my year 11 students to his history teacher</a:t>
            </a:r>
          </a:p>
          <a:p>
            <a:pPr marL="0" lvl="1" eaLnBrk="0" hangingPunct="0">
              <a:spcBef>
                <a:spcPct val="30000"/>
              </a:spcBef>
              <a:defRPr/>
            </a:pPr>
            <a:endParaRPr lang="en-AU" b="1" i="1" dirty="0" smtClean="0">
              <a:solidFill>
                <a:schemeClr val="tx1"/>
              </a:solidFill>
            </a:endParaRPr>
          </a:p>
          <a:p>
            <a:pPr marL="0" lvl="1" eaLnBrk="0" hangingPunct="0">
              <a:spcBef>
                <a:spcPct val="30000"/>
              </a:spcBef>
              <a:defRPr/>
            </a:pPr>
            <a:r>
              <a:rPr lang="en-AU" b="1" i="1" dirty="0" smtClean="0">
                <a:solidFill>
                  <a:schemeClr val="tx1"/>
                </a:solidFill>
              </a:rPr>
              <a:t>“You don’t get it and I need you to. If all you want me to do is write essays all the time then all you are testing is my learning disability, and I’ll just keep showing you I’ve got a really big one!”</a:t>
            </a:r>
          </a:p>
          <a:p>
            <a:pPr marL="0" lvl="1" eaLnBrk="0" hangingPunct="0">
              <a:spcBef>
                <a:spcPct val="30000"/>
              </a:spcBef>
              <a:defRPr/>
            </a:pPr>
            <a:endParaRPr lang="en-AU" i="1"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AU" b="1" dirty="0" smtClean="0"/>
              <a:t>Actually</a:t>
            </a:r>
            <a:r>
              <a:rPr lang="en-AU" b="1" dirty="0" smtClean="0"/>
              <a:t>, ‘</a:t>
            </a:r>
            <a:r>
              <a:rPr lang="en-AU" sz="1200" b="1" i="0" u="none" strike="noStrike" kern="1200" baseline="0" dirty="0" smtClean="0">
                <a:solidFill>
                  <a:schemeClr val="tx1"/>
                </a:solidFill>
                <a:latin typeface="Arial" charset="0"/>
                <a:ea typeface="+mn-ea"/>
                <a:cs typeface="+mn-cs"/>
              </a:rPr>
              <a:t>dyslexia friendly schools’ </a:t>
            </a:r>
            <a:r>
              <a:rPr lang="en-AU" b="1" dirty="0" smtClean="0"/>
              <a:t>works for everyone, not just the kids with dyslexia</a:t>
            </a:r>
            <a:r>
              <a:rPr lang="en-AU" b="1" baseline="0" dirty="0" smtClean="0"/>
              <a:t> – in truth the approach  has a name, it’s called – “good teaching”</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200" b="1" u="none" strike="noStrike"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200" b="1" u="none" strike="noStrike" kern="1200" baseline="0" dirty="0" smtClean="0">
                <a:solidFill>
                  <a:schemeClr val="tx1"/>
                </a:solidFill>
                <a:effectLst/>
                <a:latin typeface="Arial" charset="0"/>
                <a:ea typeface="+mn-ea"/>
                <a:cs typeface="+mn-cs"/>
              </a:rPr>
              <a:t>Thankfully, there are some good schools about with willing and skilled teachers who understand dyslexia and are committed to making a difference.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AU" sz="1200" b="1" u="none" strike="noStrike"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AU" sz="1200" b="1" u="none" strike="noStrike" kern="1200" baseline="0" dirty="0" smtClean="0">
                <a:solidFill>
                  <a:schemeClr val="tx1"/>
                </a:solidFill>
                <a:effectLst/>
                <a:latin typeface="Arial" charset="0"/>
                <a:ea typeface="+mn-ea"/>
                <a:cs typeface="+mn-cs"/>
              </a:rPr>
              <a:t>But, you’ll need to hunt them down! </a:t>
            </a:r>
            <a:r>
              <a:rPr lang="en-AU" sz="1200" b="1" u="none" strike="noStrike" kern="1200" dirty="0" smtClean="0">
                <a:solidFill>
                  <a:schemeClr val="tx1"/>
                </a:solidFill>
                <a:effectLst/>
                <a:latin typeface="Arial" charset="0"/>
                <a:ea typeface="+mn-ea"/>
                <a:cs typeface="+mn-cs"/>
              </a:rPr>
              <a:t/>
            </a:r>
            <a:br>
              <a:rPr lang="en-AU" sz="1200" b="1" u="none" strike="noStrike" kern="1200" dirty="0" smtClean="0">
                <a:solidFill>
                  <a:schemeClr val="tx1"/>
                </a:solidFill>
                <a:effectLst/>
                <a:latin typeface="Arial" charset="0"/>
                <a:ea typeface="+mn-ea"/>
                <a:cs typeface="+mn-cs"/>
              </a:rPr>
            </a:br>
            <a:endParaRPr lang="en-AU" sz="1200" b="1" u="none" strike="noStrik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1" i="0" u="none" strike="noStrike" kern="1200" baseline="0" dirty="0" smtClean="0">
              <a:solidFill>
                <a:schemeClr val="tx1"/>
              </a:solidFill>
              <a:latin typeface="Arial" charset="0"/>
              <a:ea typeface="+mn-ea"/>
              <a:cs typeface="+mn-cs"/>
            </a:endParaRPr>
          </a:p>
          <a:p>
            <a:endParaRPr lang="en-AU" sz="1200" b="1" i="0" u="none" strike="noStrike" kern="1200" baseline="0" dirty="0" smtClean="0">
              <a:solidFill>
                <a:schemeClr val="tx1"/>
              </a:solidFill>
              <a:latin typeface="Arial" charset="0"/>
              <a:ea typeface="+mn-ea"/>
              <a:cs typeface="+mn-cs"/>
            </a:endParaRPr>
          </a:p>
          <a:p>
            <a:r>
              <a:rPr lang="en-AU" sz="1200" b="1" i="0" u="none" strike="noStrike" kern="1200" baseline="0" dirty="0" smtClean="0">
                <a:solidFill>
                  <a:schemeClr val="tx1"/>
                </a:solidFill>
                <a:latin typeface="Arial" charset="0"/>
                <a:ea typeface="+mn-ea"/>
                <a:cs typeface="+mn-cs"/>
              </a:rPr>
              <a:t> </a:t>
            </a:r>
            <a:endParaRPr lang="en-AU" b="1"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9</a:t>
            </a:fld>
            <a:endParaRPr lang="en-US"/>
          </a:p>
        </p:txBody>
      </p:sp>
    </p:spTree>
    <p:extLst>
      <p:ext uri="{BB962C8B-B14F-4D97-AF65-F5344CB8AC3E}">
        <p14:creationId xmlns:p14="http://schemas.microsoft.com/office/powerpoint/2010/main" val="421081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rot="16200000">
            <a:off x="-1546225" y="4075113"/>
            <a:ext cx="4340225" cy="457200"/>
          </a:xfrm>
          <a:prstGeom prst="rect">
            <a:avLst/>
          </a:prstGeom>
          <a:noFill/>
          <a:ln w="9525">
            <a:noFill/>
            <a:miter lim="800000"/>
            <a:headEnd/>
            <a:tailEnd/>
          </a:ln>
          <a:effectLst/>
        </p:spPr>
        <p:txBody>
          <a:bodyPr>
            <a:spAutoFit/>
          </a:bodyPr>
          <a:lstStyle/>
          <a:p>
            <a:pPr>
              <a:defRPr/>
            </a:pPr>
            <a:r>
              <a:rPr lang="en-AU" i="1">
                <a:solidFill>
                  <a:schemeClr val="bg1"/>
                </a:solidFill>
                <a:cs typeface="+mn-cs"/>
              </a:rPr>
              <a:t>www.marklemessurier.com.au</a:t>
            </a:r>
            <a:endParaRPr lang="en-AU" i="1">
              <a:solidFill>
                <a:schemeClr val="tx1"/>
              </a:solidFill>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74638"/>
            <a:ext cx="1838325"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331913" y="274638"/>
            <a:ext cx="536416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354887"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1331913" y="1412875"/>
            <a:ext cx="3600450"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084763" y="1412875"/>
            <a:ext cx="3602037"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2"/>
            <a:ext cx="8229600" cy="4525963"/>
          </a:xfrm>
        </p:spPr>
        <p:txBody>
          <a:bodyPr/>
          <a:lstStyle/>
          <a:p>
            <a:pPr lvl="0"/>
            <a:endParaRPr lang="en-AU" noProof="0" dirty="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AC932C68-C1DF-4CD4-90F4-6086AD0D57D0}" type="slidenum">
              <a:rPr lang="en-US"/>
              <a:pPr>
                <a:defRPr/>
              </a:pPr>
              <a:t>‹#›</a:t>
            </a:fld>
            <a:endParaRPr lang="en-US" dirty="0"/>
          </a:p>
        </p:txBody>
      </p:sp>
    </p:spTree>
    <p:extLst>
      <p:ext uri="{BB962C8B-B14F-4D97-AF65-F5344CB8AC3E}">
        <p14:creationId xmlns:p14="http://schemas.microsoft.com/office/powerpoint/2010/main" val="261693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331913" y="1412875"/>
            <a:ext cx="360045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84763" y="1412875"/>
            <a:ext cx="3602037"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274638"/>
            <a:ext cx="7354887"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1331913" y="1412875"/>
            <a:ext cx="7354887" cy="47132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9467" name="Rectangle 11"/>
          <p:cNvSpPr>
            <a:spLocks noChangeArrowheads="1"/>
          </p:cNvSpPr>
          <p:nvPr/>
        </p:nvSpPr>
        <p:spPr bwMode="auto">
          <a:xfrm>
            <a:off x="0" y="-171450"/>
            <a:ext cx="1258888" cy="7027863"/>
          </a:xfrm>
          <a:prstGeom prst="rect">
            <a:avLst/>
          </a:prstGeom>
          <a:solidFill>
            <a:srgbClr val="663300"/>
          </a:solidFill>
          <a:ln w="9525">
            <a:solidFill>
              <a:schemeClr val="tx1"/>
            </a:solidFill>
            <a:miter lim="800000"/>
            <a:headEnd/>
            <a:tailEnd/>
          </a:ln>
          <a:effectLst/>
        </p:spPr>
        <p:txBody>
          <a:bodyPr wrap="none" anchor="ctr"/>
          <a:lstStyle/>
          <a:p>
            <a:pPr algn="ctr">
              <a:defRPr/>
            </a:pPr>
            <a:endParaRPr lang="en-US" sz="1800">
              <a:solidFill>
                <a:schemeClr val="bg1"/>
              </a:solidFill>
              <a:cs typeface="+mn-cs"/>
            </a:endParaRPr>
          </a:p>
        </p:txBody>
      </p:sp>
      <p:pic>
        <p:nvPicPr>
          <p:cNvPr id="1029" name="Picture 12" descr="stones_sm"/>
          <p:cNvPicPr>
            <a:picLocks noChangeAspect="1" noChangeArrowheads="1"/>
          </p:cNvPicPr>
          <p:nvPr/>
        </p:nvPicPr>
        <p:blipFill>
          <a:blip r:embed="rId15" cstate="print"/>
          <a:srcRect/>
          <a:stretch>
            <a:fillRect/>
          </a:stretch>
        </p:blipFill>
        <p:spPr bwMode="auto">
          <a:xfrm>
            <a:off x="34925" y="0"/>
            <a:ext cx="1187450" cy="1557338"/>
          </a:xfrm>
          <a:prstGeom prst="rect">
            <a:avLst/>
          </a:prstGeom>
          <a:noFill/>
          <a:ln w="9525">
            <a:noFill/>
            <a:miter lim="800000"/>
            <a:headEnd/>
            <a:tailEnd/>
          </a:ln>
        </p:spPr>
      </p:pic>
      <p:sp>
        <p:nvSpPr>
          <p:cNvPr id="19469" name="Text Box 13"/>
          <p:cNvSpPr txBox="1">
            <a:spLocks noChangeArrowheads="1"/>
          </p:cNvSpPr>
          <p:nvPr/>
        </p:nvSpPr>
        <p:spPr bwMode="auto">
          <a:xfrm rot="16200000">
            <a:off x="-1560512" y="3871913"/>
            <a:ext cx="4368800" cy="457200"/>
          </a:xfrm>
          <a:prstGeom prst="rect">
            <a:avLst/>
          </a:prstGeom>
          <a:noFill/>
          <a:ln w="9525">
            <a:noFill/>
            <a:miter lim="800000"/>
            <a:headEnd/>
            <a:tailEnd/>
          </a:ln>
          <a:effectLst/>
        </p:spPr>
        <p:txBody>
          <a:bodyPr>
            <a:spAutoFit/>
          </a:bodyPr>
          <a:lstStyle/>
          <a:p>
            <a:pPr>
              <a:defRPr/>
            </a:pPr>
            <a:r>
              <a:rPr lang="en-AU" i="1">
                <a:solidFill>
                  <a:schemeClr val="bg1"/>
                </a:solidFill>
                <a:cs typeface="+mn-cs"/>
              </a:rPr>
              <a:t>www.marklemessurier.com.au</a:t>
            </a:r>
            <a:endParaRPr lang="en-AU" i="1">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4" r:id="rId13"/>
  </p:sldLayoutIdLst>
  <p:transition>
    <p:fade/>
  </p:transition>
  <p:txStyles>
    <p:title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p:titleStyle>
    <p:bodyStyle>
      <a:lvl1pPr marL="342900" indent="-342900" algn="l" rtl="0" eaLnBrk="0" fontAlgn="base" hangingPunct="0">
        <a:spcBef>
          <a:spcPct val="20000"/>
        </a:spcBef>
        <a:spcAft>
          <a:spcPct val="0"/>
        </a:spcAft>
        <a:defRPr sz="2800">
          <a:solidFill>
            <a:srgbClr val="663300"/>
          </a:solidFill>
          <a:latin typeface="+mn-lt"/>
          <a:ea typeface="+mn-ea"/>
          <a:cs typeface="+mn-cs"/>
        </a:defRPr>
      </a:lvl1pPr>
      <a:lvl2pPr marL="179388" indent="179388" algn="l" rtl="0" eaLnBrk="0" fontAlgn="base" hangingPunct="0">
        <a:spcBef>
          <a:spcPct val="20000"/>
        </a:spcBef>
        <a:spcAft>
          <a:spcPct val="0"/>
        </a:spcAft>
        <a:buSzPct val="50000"/>
        <a:buChar char="•"/>
        <a:defRPr sz="2600">
          <a:solidFill>
            <a:srgbClr val="663300"/>
          </a:solidFill>
          <a:latin typeface="+mn-lt"/>
        </a:defRPr>
      </a:lvl2pPr>
      <a:lvl3pPr marL="538163" indent="179388" algn="l" rtl="0" eaLnBrk="0" fontAlgn="base" hangingPunct="0">
        <a:spcBef>
          <a:spcPct val="20000"/>
        </a:spcBef>
        <a:spcAft>
          <a:spcPct val="0"/>
        </a:spcAft>
        <a:buSzPct val="50000"/>
        <a:buChar char="•"/>
        <a:defRPr sz="2600">
          <a:solidFill>
            <a:srgbClr val="663300"/>
          </a:solidFill>
          <a:latin typeface="+mn-lt"/>
        </a:defRPr>
      </a:lvl3pPr>
      <a:lvl4pPr marL="896938" indent="179388" algn="l" rtl="0" eaLnBrk="0" fontAlgn="base" hangingPunct="0">
        <a:spcBef>
          <a:spcPct val="20000"/>
        </a:spcBef>
        <a:spcAft>
          <a:spcPct val="0"/>
        </a:spcAft>
        <a:buSzPct val="50000"/>
        <a:buChar char="•"/>
        <a:defRPr sz="2600">
          <a:solidFill>
            <a:srgbClr val="663300"/>
          </a:solidFill>
          <a:latin typeface="+mn-lt"/>
        </a:defRPr>
      </a:lvl4pPr>
      <a:lvl5pPr marL="1255713" indent="177800" algn="l" rtl="0" eaLnBrk="0" fontAlgn="base" hangingPunct="0">
        <a:spcBef>
          <a:spcPct val="20000"/>
        </a:spcBef>
        <a:spcAft>
          <a:spcPct val="0"/>
        </a:spcAft>
        <a:buSzPct val="50000"/>
        <a:buChar char="•"/>
        <a:defRPr sz="2600">
          <a:solidFill>
            <a:srgbClr val="663300"/>
          </a:solidFill>
          <a:latin typeface="+mn-lt"/>
        </a:defRPr>
      </a:lvl5pPr>
      <a:lvl6pPr marL="1712913" indent="177800" algn="l" rtl="0" fontAlgn="base">
        <a:spcBef>
          <a:spcPct val="20000"/>
        </a:spcBef>
        <a:spcAft>
          <a:spcPct val="0"/>
        </a:spcAft>
        <a:buSzPct val="50000"/>
        <a:buChar char="•"/>
        <a:defRPr sz="2600">
          <a:solidFill>
            <a:srgbClr val="663300"/>
          </a:solidFill>
          <a:latin typeface="+mn-lt"/>
        </a:defRPr>
      </a:lvl6pPr>
      <a:lvl7pPr marL="2170113" indent="177800" algn="l" rtl="0" fontAlgn="base">
        <a:spcBef>
          <a:spcPct val="20000"/>
        </a:spcBef>
        <a:spcAft>
          <a:spcPct val="0"/>
        </a:spcAft>
        <a:buSzPct val="50000"/>
        <a:buChar char="•"/>
        <a:defRPr sz="2600">
          <a:solidFill>
            <a:srgbClr val="663300"/>
          </a:solidFill>
          <a:latin typeface="+mn-lt"/>
        </a:defRPr>
      </a:lvl7pPr>
      <a:lvl8pPr marL="2627313" indent="177800" algn="l" rtl="0" fontAlgn="base">
        <a:spcBef>
          <a:spcPct val="20000"/>
        </a:spcBef>
        <a:spcAft>
          <a:spcPct val="0"/>
        </a:spcAft>
        <a:buSzPct val="50000"/>
        <a:buChar char="•"/>
        <a:defRPr sz="2600">
          <a:solidFill>
            <a:srgbClr val="663300"/>
          </a:solidFill>
          <a:latin typeface="+mn-lt"/>
        </a:defRPr>
      </a:lvl8pPr>
      <a:lvl9pPr marL="3084513" indent="177800" algn="l" rtl="0" fontAlgn="base">
        <a:spcBef>
          <a:spcPct val="20000"/>
        </a:spcBef>
        <a:spcAft>
          <a:spcPct val="0"/>
        </a:spcAft>
        <a:buSzPct val="50000"/>
        <a:buChar char="•"/>
        <a:defRPr sz="2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marklemessurier.com.au/main/workshops/teach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1.bp.blogspot.com/-KdNOLRBotoU/TaHnInWb04I/AAAAAAAABno/wpXcwu1zfCU/s1600/BeeMedia_Sad-Boy+%25289%252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5" descr="http://www.myconfinedspace.com/wp-content/uploads/2007/11/sad-boy-and-dog.jpg"/>
          <p:cNvSpPr>
            <a:spLocks noChangeAspect="1" noChangeArrowheads="1"/>
          </p:cNvSpPr>
          <p:nvPr/>
        </p:nvSpPr>
        <p:spPr bwMode="auto">
          <a:xfrm>
            <a:off x="155575" y="-2354263"/>
            <a:ext cx="5676900"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6702" r="-6702"/>
          <a:stretch/>
        </p:blipFill>
        <p:spPr bwMode="auto">
          <a:xfrm>
            <a:off x="1259967" y="-144463"/>
            <a:ext cx="9145016" cy="761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6273225"/>
            <a:ext cx="4300440" cy="584775"/>
          </a:xfrm>
          <a:prstGeom prst="rect">
            <a:avLst/>
          </a:prstGeom>
        </p:spPr>
        <p:txBody>
          <a:bodyPr wrap="square">
            <a:spAutoFit/>
          </a:bodyPr>
          <a:lstStyle/>
          <a:p>
            <a:r>
              <a:rPr lang="en-AU" sz="3200" b="1" dirty="0">
                <a:solidFill>
                  <a:schemeClr val="tx1"/>
                </a:solidFill>
                <a:latin typeface="+mj-lt"/>
              </a:rPr>
              <a:t>Dyslexia and Depression</a:t>
            </a:r>
          </a:p>
        </p:txBody>
      </p:sp>
    </p:spTree>
    <p:extLst>
      <p:ext uri="{BB962C8B-B14F-4D97-AF65-F5344CB8AC3E}">
        <p14:creationId xmlns:p14="http://schemas.microsoft.com/office/powerpoint/2010/main" val="15046972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844824"/>
            <a:ext cx="7750832" cy="1200329"/>
          </a:xfrm>
          <a:prstGeom prst="rect">
            <a:avLst/>
          </a:prstGeom>
        </p:spPr>
        <p:txBody>
          <a:bodyPr wrap="square">
            <a:spAutoFit/>
          </a:bodyPr>
          <a:lstStyle/>
          <a:p>
            <a:r>
              <a:rPr lang="en-US" b="1" dirty="0">
                <a:solidFill>
                  <a:schemeClr val="tx1"/>
                </a:solidFill>
                <a:latin typeface="+mj-lt"/>
              </a:rPr>
              <a:t>Offer </a:t>
            </a:r>
            <a:r>
              <a:rPr lang="en-US" b="1" dirty="0" smtClean="0">
                <a:solidFill>
                  <a:schemeClr val="tx1"/>
                </a:solidFill>
                <a:latin typeface="+mj-lt"/>
              </a:rPr>
              <a:t>reassurance</a:t>
            </a:r>
          </a:p>
          <a:p>
            <a:r>
              <a:rPr lang="en-AU" b="1" dirty="0" smtClean="0">
                <a:solidFill>
                  <a:schemeClr val="tx1"/>
                </a:solidFill>
                <a:latin typeface="+mj-lt"/>
              </a:rPr>
              <a:t> </a:t>
            </a:r>
            <a:endParaRPr lang="en-AU" b="1" dirty="0">
              <a:solidFill>
                <a:schemeClr val="tx1"/>
              </a:solidFill>
              <a:latin typeface="+mj-lt"/>
            </a:endParaRPr>
          </a:p>
          <a:p>
            <a:r>
              <a:rPr lang="en-AU" dirty="0" smtClean="0">
                <a:solidFill>
                  <a:schemeClr val="tx1"/>
                </a:solidFill>
                <a:latin typeface="+mj-lt"/>
              </a:rPr>
              <a:t>demonstrate untiring </a:t>
            </a:r>
            <a:r>
              <a:rPr lang="en-AU" dirty="0">
                <a:solidFill>
                  <a:schemeClr val="tx1"/>
                </a:solidFill>
                <a:latin typeface="+mj-lt"/>
              </a:rPr>
              <a:t>faith to help </a:t>
            </a:r>
            <a:r>
              <a:rPr lang="en-AU" dirty="0" smtClean="0">
                <a:solidFill>
                  <a:schemeClr val="tx1"/>
                </a:solidFill>
                <a:latin typeface="+mj-lt"/>
              </a:rPr>
              <a:t>dyslexics find solutions</a:t>
            </a:r>
            <a:endParaRPr lang="en-AU" dirty="0">
              <a:solidFill>
                <a:schemeClr val="tx1"/>
              </a:solidFill>
              <a:latin typeface="+mj-lt"/>
            </a:endParaRPr>
          </a:p>
        </p:txBody>
      </p:sp>
      <p:sp>
        <p:nvSpPr>
          <p:cNvPr id="3" name="Title 1"/>
          <p:cNvSpPr txBox="1">
            <a:spLocks/>
          </p:cNvSpPr>
          <p:nvPr/>
        </p:nvSpPr>
        <p:spPr>
          <a:xfrm>
            <a:off x="1547664" y="-171400"/>
            <a:ext cx="5355066" cy="114300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200" b="1" i="1" dirty="0" smtClean="0">
                <a:solidFill>
                  <a:schemeClr val="tx1"/>
                </a:solidFill>
              </a:rPr>
              <a:t/>
            </a:r>
            <a:br>
              <a:rPr lang="en-AU" sz="3200" b="1" i="1" dirty="0" smtClean="0">
                <a:solidFill>
                  <a:schemeClr val="tx1"/>
                </a:solidFill>
              </a:rPr>
            </a:br>
            <a:r>
              <a:rPr lang="en-AU" sz="3200" b="1" i="1" dirty="0" smtClean="0">
                <a:solidFill>
                  <a:srgbClr val="BC7000"/>
                </a:solidFill>
              </a:rPr>
              <a:t>Take home tips for "Monday morning in the clinic"</a:t>
            </a:r>
            <a:endParaRPr lang="en-AU" sz="3200" b="1" i="1" dirty="0">
              <a:solidFill>
                <a:srgbClr val="BC7000"/>
              </a:solidFill>
            </a:endParaRPr>
          </a:p>
        </p:txBody>
      </p:sp>
      <p:pic>
        <p:nvPicPr>
          <p:cNvPr id="4" name="Picture 3"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1547664" y="3356992"/>
            <a:ext cx="7254552" cy="4247317"/>
          </a:xfrm>
          <a:prstGeom prst="rect">
            <a:avLst/>
          </a:prstGeom>
        </p:spPr>
        <p:txBody>
          <a:bodyPr wrap="square">
            <a:spAutoFit/>
          </a:bodyPr>
          <a:lstStyle/>
          <a:p>
            <a:r>
              <a:rPr lang="en-AU" dirty="0">
                <a:solidFill>
                  <a:schemeClr val="tx1"/>
                </a:solidFill>
              </a:rPr>
              <a:t>i</a:t>
            </a:r>
            <a:r>
              <a:rPr lang="en-AU" dirty="0" smtClean="0">
                <a:solidFill>
                  <a:schemeClr val="tx1"/>
                </a:solidFill>
              </a:rPr>
              <a:t>nvestigate </a:t>
            </a:r>
            <a:r>
              <a:rPr lang="en-AU" dirty="0">
                <a:solidFill>
                  <a:schemeClr val="tx1"/>
                </a:solidFill>
              </a:rPr>
              <a:t>dyslexic individuals who have lived </a:t>
            </a:r>
            <a:r>
              <a:rPr lang="en-AU" dirty="0" smtClean="0">
                <a:solidFill>
                  <a:schemeClr val="tx1"/>
                </a:solidFill>
              </a:rPr>
              <a:t>good </a:t>
            </a:r>
            <a:r>
              <a:rPr lang="en-AU" dirty="0">
                <a:solidFill>
                  <a:schemeClr val="tx1"/>
                </a:solidFill>
              </a:rPr>
              <a:t>lives and made great </a:t>
            </a:r>
            <a:r>
              <a:rPr lang="en-AU" dirty="0" smtClean="0">
                <a:solidFill>
                  <a:schemeClr val="tx1"/>
                </a:solidFill>
              </a:rPr>
              <a:t>contributions. You’ll be stunned!</a:t>
            </a:r>
            <a:endParaRPr lang="en-AU" dirty="0">
              <a:solidFill>
                <a:schemeClr val="tx1"/>
              </a:solidFill>
            </a:endParaRPr>
          </a:p>
          <a:p>
            <a:endParaRPr lang="en-AU" sz="1400" dirty="0">
              <a:solidFill>
                <a:schemeClr val="tx1"/>
              </a:solidFill>
            </a:endParaRPr>
          </a:p>
          <a:p>
            <a:r>
              <a:rPr lang="en-AU" sz="2000" i="1" dirty="0" err="1">
                <a:solidFill>
                  <a:srgbClr val="965900"/>
                </a:solidFill>
              </a:rPr>
              <a:t>Orlando</a:t>
            </a:r>
            <a:r>
              <a:rPr lang="en-AU" sz="2000" i="1" dirty="0">
                <a:solidFill>
                  <a:srgbClr val="965900"/>
                </a:solidFill>
              </a:rPr>
              <a:t> Bloom, Charley </a:t>
            </a:r>
            <a:r>
              <a:rPr lang="en-AU" sz="2000" i="1" dirty="0" err="1">
                <a:solidFill>
                  <a:srgbClr val="965900"/>
                </a:solidFill>
              </a:rPr>
              <a:t>Boorman</a:t>
            </a:r>
            <a:r>
              <a:rPr lang="en-AU" sz="2000" i="1" dirty="0">
                <a:solidFill>
                  <a:srgbClr val="965900"/>
                </a:solidFill>
              </a:rPr>
              <a:t>, Keanu Reeves, </a:t>
            </a:r>
            <a:r>
              <a:rPr lang="en-AU" sz="2000" i="1" dirty="0" err="1">
                <a:solidFill>
                  <a:srgbClr val="965900"/>
                </a:solidFill>
              </a:rPr>
              <a:t>Kiera</a:t>
            </a:r>
            <a:r>
              <a:rPr lang="en-AU" sz="2000" i="1" dirty="0">
                <a:solidFill>
                  <a:srgbClr val="965900"/>
                </a:solidFill>
              </a:rPr>
              <a:t> Knightley, Billy Bob Thornton, Alexander Graham Bell, Cher, John Lennon, Richard Branson,  Henry Ford, Walt Disney, Tommy Hilfiger, Pablo Picasso, Jackie Stewart, Agatha Christie, Paul </a:t>
            </a:r>
            <a:r>
              <a:rPr lang="en-AU" sz="2000" i="1" dirty="0" err="1" smtClean="0">
                <a:solidFill>
                  <a:srgbClr val="965900"/>
                </a:solidFill>
              </a:rPr>
              <a:t>MacCready</a:t>
            </a:r>
            <a:r>
              <a:rPr lang="en-AU" sz="2000" i="1" dirty="0" smtClean="0">
                <a:solidFill>
                  <a:srgbClr val="965900"/>
                </a:solidFill>
              </a:rPr>
              <a:t>, </a:t>
            </a:r>
            <a:r>
              <a:rPr lang="en-AU" sz="2000" i="1" dirty="0">
                <a:solidFill>
                  <a:srgbClr val="965900"/>
                </a:solidFill>
              </a:rPr>
              <a:t>Winston Churchill, Napoleon Bonaparte, Charles “Pete” Conrad Jr., Robbie Williams, Billy Connolly, Charles Darwin, Galileo </a:t>
            </a:r>
            <a:r>
              <a:rPr lang="en-AU" sz="2000" i="1" dirty="0" err="1" smtClean="0">
                <a:solidFill>
                  <a:srgbClr val="965900"/>
                </a:solidFill>
              </a:rPr>
              <a:t>Galilei</a:t>
            </a:r>
            <a:r>
              <a:rPr lang="en-AU" sz="2000" i="1" dirty="0">
                <a:solidFill>
                  <a:srgbClr val="965900"/>
                </a:solidFill>
              </a:rPr>
              <a:t>, Orville and Wilbur Wright, Albert Einstein, Jessica Watson, Kerry </a:t>
            </a:r>
            <a:r>
              <a:rPr lang="en-AU" sz="2000" i="1" dirty="0" smtClean="0">
                <a:solidFill>
                  <a:srgbClr val="965900"/>
                </a:solidFill>
              </a:rPr>
              <a:t>Packer, </a:t>
            </a:r>
            <a:r>
              <a:rPr lang="en-AU" sz="2000" i="1" dirty="0">
                <a:solidFill>
                  <a:srgbClr val="965900"/>
                </a:solidFill>
              </a:rPr>
              <a:t>Ernest Hemingway, F W Woolworth, </a:t>
            </a:r>
            <a:r>
              <a:rPr lang="en-AU" sz="2000" i="1" dirty="0" err="1">
                <a:solidFill>
                  <a:srgbClr val="965900"/>
                </a:solidFill>
              </a:rPr>
              <a:t>Lugwig</a:t>
            </a:r>
            <a:r>
              <a:rPr lang="en-AU" sz="2000" i="1" dirty="0">
                <a:solidFill>
                  <a:srgbClr val="965900"/>
                </a:solidFill>
              </a:rPr>
              <a:t> Van Beethoven, Harrison Ford</a:t>
            </a:r>
            <a:br>
              <a:rPr lang="en-AU" sz="2000" i="1" dirty="0">
                <a:solidFill>
                  <a:srgbClr val="965900"/>
                </a:solidFill>
              </a:rPr>
            </a:br>
            <a:r>
              <a:rPr lang="en-AU" i="1" dirty="0">
                <a:solidFill>
                  <a:schemeClr val="tx1"/>
                </a:solidFill>
              </a:rPr>
              <a:t/>
            </a:r>
            <a:br>
              <a:rPr lang="en-AU" i="1" dirty="0">
                <a:solidFill>
                  <a:schemeClr val="tx1"/>
                </a:solidFill>
              </a:rPr>
            </a:br>
            <a:endParaRPr lang="en-AU" i="1" dirty="0">
              <a:solidFill>
                <a:schemeClr val="tx1"/>
              </a:solidFill>
            </a:endParaRPr>
          </a:p>
        </p:txBody>
      </p:sp>
    </p:spTree>
    <p:extLst>
      <p:ext uri="{BB962C8B-B14F-4D97-AF65-F5344CB8AC3E}">
        <p14:creationId xmlns:p14="http://schemas.microsoft.com/office/powerpoint/2010/main" val="20550958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3657" y="1700808"/>
            <a:ext cx="4392488" cy="6494085"/>
          </a:xfrm>
          <a:prstGeom prst="rect">
            <a:avLst/>
          </a:prstGeom>
          <a:noFill/>
        </p:spPr>
        <p:txBody>
          <a:bodyPr wrap="square" rtlCol="0">
            <a:spAutoFit/>
          </a:bodyPr>
          <a:lstStyle/>
          <a:p>
            <a:r>
              <a:rPr lang="en-AU" sz="2800" b="1" dirty="0" smtClean="0">
                <a:solidFill>
                  <a:schemeClr val="tx1"/>
                </a:solidFill>
                <a:latin typeface="+mj-lt"/>
              </a:rPr>
              <a:t>Educate all to understand;</a:t>
            </a:r>
          </a:p>
          <a:p>
            <a:endParaRPr lang="en-AU" sz="2000" dirty="0" smtClean="0">
              <a:solidFill>
                <a:schemeClr val="tx1"/>
              </a:solidFill>
              <a:latin typeface="+mj-lt"/>
            </a:endParaRPr>
          </a:p>
          <a:p>
            <a:pPr marL="0" lvl="1"/>
            <a:r>
              <a:rPr lang="en-AU" sz="2200" dirty="0" smtClean="0">
                <a:solidFill>
                  <a:schemeClr val="tx1"/>
                </a:solidFill>
                <a:latin typeface="+mj-lt"/>
              </a:rPr>
              <a:t>dyslexia </a:t>
            </a:r>
            <a:r>
              <a:rPr lang="en-AU" sz="2200" dirty="0">
                <a:solidFill>
                  <a:schemeClr val="tx1"/>
                </a:solidFill>
                <a:latin typeface="+mj-lt"/>
              </a:rPr>
              <a:t>is </a:t>
            </a:r>
            <a:r>
              <a:rPr lang="en-AU" sz="2200" dirty="0" smtClean="0">
                <a:solidFill>
                  <a:schemeClr val="tx1"/>
                </a:solidFill>
                <a:latin typeface="+mj-lt"/>
              </a:rPr>
              <a:t>life-long. It won’t go away</a:t>
            </a:r>
            <a:endParaRPr lang="en-AU" sz="2200" dirty="0">
              <a:solidFill>
                <a:schemeClr val="tx1"/>
              </a:solidFill>
              <a:latin typeface="+mj-lt"/>
            </a:endParaRPr>
          </a:p>
          <a:p>
            <a:pPr marL="0" lvl="1"/>
            <a:endParaRPr lang="en-AU" sz="1600" dirty="0" smtClean="0">
              <a:solidFill>
                <a:schemeClr val="tx1"/>
              </a:solidFill>
              <a:latin typeface="+mj-lt"/>
            </a:endParaRPr>
          </a:p>
          <a:p>
            <a:pPr marL="0" lvl="1"/>
            <a:r>
              <a:rPr lang="en-AU" sz="2200" dirty="0" smtClean="0">
                <a:solidFill>
                  <a:schemeClr val="tx1"/>
                </a:solidFill>
                <a:latin typeface="+mj-lt"/>
              </a:rPr>
              <a:t>use schedules, </a:t>
            </a:r>
            <a:r>
              <a:rPr lang="en-AU" sz="2200" dirty="0">
                <a:solidFill>
                  <a:schemeClr val="tx1"/>
                </a:solidFill>
                <a:latin typeface="+mj-lt"/>
              </a:rPr>
              <a:t>charts, </a:t>
            </a:r>
            <a:r>
              <a:rPr lang="en-AU" sz="2200" dirty="0" smtClean="0">
                <a:solidFill>
                  <a:schemeClr val="tx1"/>
                </a:solidFill>
                <a:latin typeface="+mj-lt"/>
              </a:rPr>
              <a:t>lists, calculators</a:t>
            </a:r>
            <a:r>
              <a:rPr lang="en-AU" sz="2200" dirty="0">
                <a:solidFill>
                  <a:schemeClr val="tx1"/>
                </a:solidFill>
                <a:latin typeface="+mj-lt"/>
              </a:rPr>
              <a:t>, formula sheets, </a:t>
            </a:r>
            <a:r>
              <a:rPr lang="en-AU" sz="2200" dirty="0" smtClean="0">
                <a:solidFill>
                  <a:schemeClr val="tx1"/>
                </a:solidFill>
                <a:latin typeface="+mj-lt"/>
              </a:rPr>
              <a:t>weekly planners, </a:t>
            </a:r>
            <a:r>
              <a:rPr lang="en-AU" sz="2200" dirty="0">
                <a:solidFill>
                  <a:schemeClr val="tx1"/>
                </a:solidFill>
                <a:latin typeface="+mj-lt"/>
              </a:rPr>
              <a:t>word </a:t>
            </a:r>
            <a:r>
              <a:rPr lang="en-AU" sz="2200" dirty="0" smtClean="0">
                <a:solidFill>
                  <a:schemeClr val="tx1"/>
                </a:solidFill>
                <a:latin typeface="+mj-lt"/>
              </a:rPr>
              <a:t>processors, sticky notes, etc. to aid memory</a:t>
            </a:r>
            <a:endParaRPr lang="en-AU" sz="2200" dirty="0">
              <a:solidFill>
                <a:schemeClr val="tx1"/>
              </a:solidFill>
              <a:latin typeface="+mj-lt"/>
            </a:endParaRPr>
          </a:p>
          <a:p>
            <a:pPr marL="0" lvl="1"/>
            <a:endParaRPr lang="en-AU" sz="1600" dirty="0">
              <a:solidFill>
                <a:schemeClr val="tx1"/>
              </a:solidFill>
              <a:latin typeface="+mj-lt"/>
            </a:endParaRPr>
          </a:p>
          <a:p>
            <a:pPr>
              <a:buNone/>
            </a:pPr>
            <a:r>
              <a:rPr lang="en-AU" sz="2200" dirty="0" smtClean="0">
                <a:solidFill>
                  <a:schemeClr val="tx1"/>
                </a:solidFill>
                <a:latin typeface="+mj-lt"/>
              </a:rPr>
              <a:t>CHUNK tasks to measure progress</a:t>
            </a:r>
          </a:p>
          <a:p>
            <a:pPr>
              <a:buNone/>
            </a:pPr>
            <a:r>
              <a:rPr lang="en-AU" sz="2200" dirty="0" smtClean="0">
                <a:solidFill>
                  <a:schemeClr val="tx1"/>
                </a:solidFill>
                <a:latin typeface="+mj-lt"/>
              </a:rPr>
              <a:t>listening </a:t>
            </a:r>
            <a:r>
              <a:rPr lang="en-AU" sz="2200" dirty="0">
                <a:solidFill>
                  <a:schemeClr val="tx1"/>
                </a:solidFill>
                <a:latin typeface="+mj-lt"/>
              </a:rPr>
              <a:t>memory is </a:t>
            </a:r>
            <a:r>
              <a:rPr lang="en-AU" sz="2200" dirty="0" smtClean="0">
                <a:solidFill>
                  <a:schemeClr val="tx1"/>
                </a:solidFill>
                <a:latin typeface="+mj-lt"/>
              </a:rPr>
              <a:t>impaired. Reduce verbal </a:t>
            </a:r>
            <a:r>
              <a:rPr lang="en-AU" sz="2200" dirty="0">
                <a:solidFill>
                  <a:schemeClr val="tx1"/>
                </a:solidFill>
                <a:latin typeface="+mj-lt"/>
              </a:rPr>
              <a:t>memory </a:t>
            </a:r>
            <a:r>
              <a:rPr lang="en-AU" sz="2200" dirty="0" smtClean="0">
                <a:solidFill>
                  <a:schemeClr val="tx1"/>
                </a:solidFill>
                <a:latin typeface="+mj-lt"/>
              </a:rPr>
              <a:t>load, so</a:t>
            </a:r>
          </a:p>
          <a:p>
            <a:pPr>
              <a:buNone/>
            </a:pPr>
            <a:r>
              <a:rPr lang="en-AU" sz="2200" dirty="0" smtClean="0">
                <a:solidFill>
                  <a:schemeClr val="tx1"/>
                </a:solidFill>
                <a:latin typeface="+mj-lt"/>
              </a:rPr>
              <a:t>increase visual cues</a:t>
            </a:r>
          </a:p>
          <a:p>
            <a:pPr>
              <a:buNone/>
            </a:pPr>
            <a:endParaRPr lang="en-AU" sz="1000" dirty="0">
              <a:solidFill>
                <a:schemeClr val="tx1"/>
              </a:solidFill>
              <a:latin typeface="+mj-lt"/>
            </a:endParaRPr>
          </a:p>
          <a:p>
            <a:pPr lvl="1" indent="0">
              <a:buNone/>
            </a:pPr>
            <a:r>
              <a:rPr lang="en-AU" dirty="0" smtClean="0">
                <a:solidFill>
                  <a:schemeClr val="tx1"/>
                </a:solidFill>
                <a:latin typeface="+mj-lt"/>
              </a:rPr>
              <a:t>                   </a:t>
            </a:r>
            <a:endParaRPr lang="en-AU" b="1" dirty="0">
              <a:solidFill>
                <a:schemeClr val="tx1"/>
              </a:solidFill>
              <a:latin typeface="+mj-lt"/>
            </a:endParaRPr>
          </a:p>
          <a:p>
            <a:endParaRPr lang="en-AU" sz="2800" dirty="0">
              <a:solidFill>
                <a:schemeClr val="tx1"/>
              </a:solidFill>
            </a:endParaRPr>
          </a:p>
          <a:p>
            <a:pPr lvl="1" indent="0">
              <a:buNone/>
            </a:pPr>
            <a:endParaRPr lang="en-AU" dirty="0">
              <a:solidFill>
                <a:schemeClr val="tx1"/>
              </a:solidFill>
            </a:endParaRPr>
          </a:p>
          <a:p>
            <a:endParaRPr lang="en-AU" sz="2800" dirty="0" smtClean="0">
              <a:solidFill>
                <a:schemeClr val="tx1"/>
              </a:solidFill>
            </a:endParaRPr>
          </a:p>
          <a:p>
            <a:endParaRPr lang="en-AU" dirty="0"/>
          </a:p>
        </p:txBody>
      </p:sp>
      <p:sp>
        <p:nvSpPr>
          <p:cNvPr id="11" name="Title 1"/>
          <p:cNvSpPr>
            <a:spLocks noGrp="1"/>
          </p:cNvSpPr>
          <p:nvPr>
            <p:ph type="title"/>
          </p:nvPr>
        </p:nvSpPr>
        <p:spPr>
          <a:xfrm>
            <a:off x="1475656" y="0"/>
            <a:ext cx="5400600" cy="1143000"/>
          </a:xfrm>
        </p:spPr>
        <p:txBody>
          <a:bodyPr>
            <a:normAutofit fontScale="90000"/>
          </a:bodyPr>
          <a:lstStyle/>
          <a:p>
            <a:r>
              <a:rPr lang="en-AU" sz="4000" b="1" i="1" dirty="0">
                <a:solidFill>
                  <a:schemeClr val="tx1"/>
                </a:solidFill>
              </a:rPr>
              <a:t/>
            </a:r>
            <a:br>
              <a:rPr lang="en-AU" sz="4000" b="1" i="1" dirty="0">
                <a:solidFill>
                  <a:schemeClr val="tx1"/>
                </a:solidFill>
              </a:rPr>
            </a:br>
            <a:r>
              <a:rPr lang="en-AU" sz="3600" b="1" i="1" dirty="0" smtClean="0">
                <a:solidFill>
                  <a:srgbClr val="BC7000"/>
                </a:solidFill>
              </a:rPr>
              <a:t>Take home tips for "Monday </a:t>
            </a:r>
            <a:r>
              <a:rPr lang="en-AU" sz="3600" b="1" i="1" dirty="0">
                <a:solidFill>
                  <a:srgbClr val="BC7000"/>
                </a:solidFill>
              </a:rPr>
              <a:t>morning in the clinic</a:t>
            </a:r>
            <a:r>
              <a:rPr lang="en-AU" sz="3600" b="1" i="1" dirty="0" smtClean="0">
                <a:solidFill>
                  <a:srgbClr val="BC7000"/>
                </a:solidFill>
              </a:rPr>
              <a:t>"</a:t>
            </a:r>
            <a:endParaRPr lang="en-AU" sz="3600" b="1" i="1" dirty="0">
              <a:solidFill>
                <a:srgbClr val="BC7000"/>
              </a:solidFill>
            </a:endParaRPr>
          </a:p>
        </p:txBody>
      </p:sp>
      <p:pic>
        <p:nvPicPr>
          <p:cNvPr id="4" name="Picture 3"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pic>
        <p:nvPicPr>
          <p:cNvPr id="8" name="Picture 5" descr="m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3" y="1844824"/>
            <a:ext cx="2914407" cy="439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31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75656" y="0"/>
            <a:ext cx="5400600" cy="1143000"/>
          </a:xfrm>
        </p:spPr>
        <p:txBody>
          <a:bodyPr>
            <a:normAutofit fontScale="90000"/>
          </a:bodyPr>
          <a:lstStyle/>
          <a:p>
            <a:r>
              <a:rPr lang="en-AU" sz="4000" b="1" i="1" dirty="0">
                <a:solidFill>
                  <a:schemeClr val="tx1"/>
                </a:solidFill>
              </a:rPr>
              <a:t/>
            </a:r>
            <a:br>
              <a:rPr lang="en-AU" sz="4000" b="1" i="1" dirty="0">
                <a:solidFill>
                  <a:schemeClr val="tx1"/>
                </a:solidFill>
              </a:rPr>
            </a:br>
            <a:r>
              <a:rPr lang="en-AU" sz="3600" b="1" i="1" dirty="0" smtClean="0">
                <a:solidFill>
                  <a:srgbClr val="BC7000"/>
                </a:solidFill>
              </a:rPr>
              <a:t>Take home tips for "Monday </a:t>
            </a:r>
            <a:r>
              <a:rPr lang="en-AU" sz="3600" b="1" i="1" dirty="0">
                <a:solidFill>
                  <a:srgbClr val="BC7000"/>
                </a:solidFill>
              </a:rPr>
              <a:t>morning in the clinic</a:t>
            </a:r>
            <a:r>
              <a:rPr lang="en-AU" sz="3600" b="1" i="1" dirty="0" smtClean="0">
                <a:solidFill>
                  <a:srgbClr val="BC7000"/>
                </a:solidFill>
              </a:rPr>
              <a:t>"</a:t>
            </a:r>
            <a:endParaRPr lang="en-AU" sz="3600" b="1" i="1" dirty="0">
              <a:solidFill>
                <a:srgbClr val="BC7000"/>
              </a:solidFill>
            </a:endParaRPr>
          </a:p>
        </p:txBody>
      </p:sp>
      <p:pic>
        <p:nvPicPr>
          <p:cNvPr id="4" name="Picture 3"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5276056" y="4149876"/>
            <a:ext cx="3851920" cy="2431435"/>
          </a:xfrm>
          <a:prstGeom prst="rect">
            <a:avLst/>
          </a:prstGeom>
        </p:spPr>
        <p:txBody>
          <a:bodyPr wrap="square">
            <a:spAutoFit/>
          </a:bodyPr>
          <a:lstStyle/>
          <a:p>
            <a:pPr>
              <a:buNone/>
            </a:pPr>
            <a:r>
              <a:rPr lang="en-AU" sz="2600" b="1" dirty="0" smtClean="0">
                <a:solidFill>
                  <a:schemeClr val="tx1"/>
                </a:solidFill>
              </a:rPr>
              <a:t>Differentiate </a:t>
            </a:r>
            <a:r>
              <a:rPr lang="en-AU" sz="2600" b="1" dirty="0" smtClean="0">
                <a:solidFill>
                  <a:schemeClr val="tx1"/>
                </a:solidFill>
              </a:rPr>
              <a:t>Curriculum </a:t>
            </a:r>
            <a:r>
              <a:rPr lang="en-AU" sz="2600" b="1" dirty="0" smtClean="0">
                <a:solidFill>
                  <a:schemeClr val="tx1"/>
                </a:solidFill>
              </a:rPr>
              <a:t>- ‘access </a:t>
            </a:r>
            <a:r>
              <a:rPr lang="en-AU" sz="2600" b="1" dirty="0">
                <a:solidFill>
                  <a:schemeClr val="tx1"/>
                </a:solidFill>
              </a:rPr>
              <a:t>cards</a:t>
            </a:r>
            <a:r>
              <a:rPr lang="en-AU" sz="2600" b="1" dirty="0" smtClean="0">
                <a:solidFill>
                  <a:schemeClr val="tx1"/>
                </a:solidFill>
              </a:rPr>
              <a:t>’</a:t>
            </a:r>
          </a:p>
          <a:p>
            <a:pPr>
              <a:buNone/>
            </a:pPr>
            <a:endParaRPr lang="en-AU" sz="1200" b="1" dirty="0">
              <a:solidFill>
                <a:schemeClr val="tx1"/>
              </a:solidFill>
            </a:endParaRPr>
          </a:p>
          <a:p>
            <a:pPr>
              <a:buNone/>
            </a:pPr>
            <a:r>
              <a:rPr lang="en-AU" sz="2200" dirty="0" smtClean="0">
                <a:solidFill>
                  <a:schemeClr val="tx1"/>
                </a:solidFill>
              </a:rPr>
              <a:t>“An ‘</a:t>
            </a:r>
            <a:r>
              <a:rPr lang="en-AU" sz="2200" dirty="0">
                <a:solidFill>
                  <a:schemeClr val="tx1"/>
                </a:solidFill>
              </a:rPr>
              <a:t>a</a:t>
            </a:r>
            <a:r>
              <a:rPr lang="en-AU" sz="2200" dirty="0" smtClean="0">
                <a:solidFill>
                  <a:schemeClr val="tx1"/>
                </a:solidFill>
              </a:rPr>
              <a:t>ccess card’ </a:t>
            </a:r>
            <a:r>
              <a:rPr lang="en-AU" sz="2200" dirty="0">
                <a:solidFill>
                  <a:schemeClr val="tx1"/>
                </a:solidFill>
              </a:rPr>
              <a:t>can be fastened into the back of the student’s diary with the special provisions highlighted.” </a:t>
            </a:r>
          </a:p>
        </p:txBody>
      </p:sp>
      <p:pic>
        <p:nvPicPr>
          <p:cNvPr id="1026" name="Picture 2" descr="F:\HBE graphics 1\18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058" y="1534371"/>
            <a:ext cx="3642921" cy="5155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481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19672" y="1988840"/>
            <a:ext cx="7416824" cy="4525963"/>
          </a:xfrm>
        </p:spPr>
        <p:txBody>
          <a:bodyPr>
            <a:normAutofit/>
          </a:bodyPr>
          <a:lstStyle/>
          <a:p>
            <a:pPr marL="0" indent="0"/>
            <a:r>
              <a:rPr lang="en-AU" sz="2600" b="1" dirty="0" smtClean="0">
                <a:solidFill>
                  <a:schemeClr val="tx1"/>
                </a:solidFill>
              </a:rPr>
              <a:t>And, it may not be all about reading;</a:t>
            </a:r>
          </a:p>
          <a:p>
            <a:pPr marL="0" indent="0"/>
            <a:endParaRPr lang="en-AU" b="1" dirty="0" smtClean="0">
              <a:solidFill>
                <a:schemeClr val="tx1"/>
              </a:solidFill>
            </a:endParaRPr>
          </a:p>
          <a:p>
            <a:pPr marL="0" indent="0"/>
            <a:r>
              <a:rPr lang="en-AU" sz="2200" b="1" dirty="0" smtClean="0">
                <a:solidFill>
                  <a:schemeClr val="tx1"/>
                </a:solidFill>
              </a:rPr>
              <a:t>Writing</a:t>
            </a:r>
            <a:r>
              <a:rPr lang="en-AU" sz="2200" dirty="0" smtClean="0">
                <a:solidFill>
                  <a:schemeClr val="tx1"/>
                </a:solidFill>
              </a:rPr>
              <a:t> -</a:t>
            </a:r>
            <a:r>
              <a:rPr lang="en-AU" sz="2200" dirty="0">
                <a:solidFill>
                  <a:schemeClr val="tx1"/>
                </a:solidFill>
              </a:rPr>
              <a:t> </a:t>
            </a:r>
            <a:r>
              <a:rPr lang="en-AU" sz="2200" dirty="0" smtClean="0">
                <a:solidFill>
                  <a:schemeClr val="tx1"/>
                </a:solidFill>
              </a:rPr>
              <a:t>can be slow, laboured, reduced and messy</a:t>
            </a:r>
          </a:p>
          <a:p>
            <a:pPr marL="0" indent="0"/>
            <a:endParaRPr lang="en-AU" sz="1400" dirty="0" smtClean="0">
              <a:solidFill>
                <a:schemeClr val="tx1"/>
              </a:solidFill>
            </a:endParaRPr>
          </a:p>
          <a:p>
            <a:pPr marL="0" indent="0"/>
            <a:r>
              <a:rPr lang="en-AU" sz="2200" b="1" dirty="0" smtClean="0">
                <a:solidFill>
                  <a:schemeClr val="tx1"/>
                </a:solidFill>
              </a:rPr>
              <a:t>Spelling</a:t>
            </a:r>
            <a:r>
              <a:rPr lang="en-AU" sz="2200" dirty="0" smtClean="0">
                <a:solidFill>
                  <a:schemeClr val="tx1"/>
                </a:solidFill>
              </a:rPr>
              <a:t> - probably won’t pick up. Spellcheck is limited.</a:t>
            </a:r>
          </a:p>
          <a:p>
            <a:pPr marL="0" indent="0"/>
            <a:endParaRPr lang="en-AU" sz="1400" dirty="0" smtClean="0">
              <a:solidFill>
                <a:schemeClr val="tx1"/>
              </a:solidFill>
            </a:endParaRPr>
          </a:p>
          <a:p>
            <a:pPr marL="0" indent="0"/>
            <a:r>
              <a:rPr lang="en-AU" sz="2200" b="1" dirty="0" smtClean="0">
                <a:solidFill>
                  <a:schemeClr val="tx1"/>
                </a:solidFill>
              </a:rPr>
              <a:t>Copying from board </a:t>
            </a:r>
            <a:r>
              <a:rPr lang="en-AU" sz="2200" dirty="0" smtClean="0">
                <a:solidFill>
                  <a:schemeClr val="tx1"/>
                </a:solidFill>
              </a:rPr>
              <a:t>- slow and inaccurate</a:t>
            </a:r>
          </a:p>
          <a:p>
            <a:pPr marL="0" indent="0"/>
            <a:r>
              <a:rPr lang="en-AU" sz="2200" i="1" dirty="0">
                <a:solidFill>
                  <a:schemeClr val="tx1"/>
                </a:solidFill>
              </a:rPr>
              <a:t>Good teachers provide photocopied notes and a highlighter so students can highlight what’s relevant </a:t>
            </a:r>
          </a:p>
          <a:p>
            <a:pPr marL="0" indent="0"/>
            <a:endParaRPr lang="en-AU" sz="1400" dirty="0" smtClean="0">
              <a:solidFill>
                <a:schemeClr val="tx1"/>
              </a:solidFill>
            </a:endParaRPr>
          </a:p>
          <a:p>
            <a:pPr marL="0" indent="0"/>
            <a:r>
              <a:rPr lang="en-AU" sz="2200" b="1" dirty="0" smtClean="0">
                <a:solidFill>
                  <a:schemeClr val="tx1"/>
                </a:solidFill>
              </a:rPr>
              <a:t>Time</a:t>
            </a:r>
            <a:r>
              <a:rPr lang="en-AU" sz="2200" dirty="0" smtClean="0">
                <a:solidFill>
                  <a:schemeClr val="tx1"/>
                </a:solidFill>
              </a:rPr>
              <a:t> - they work slower, so a focus on key objectives with a reduced amount of work is best</a:t>
            </a:r>
          </a:p>
          <a:p>
            <a:pPr marL="0" indent="0"/>
            <a:endParaRPr lang="en-AU" sz="1400" dirty="0" smtClean="0">
              <a:solidFill>
                <a:schemeClr val="tx1"/>
              </a:solidFill>
            </a:endParaRPr>
          </a:p>
          <a:p>
            <a:pPr marL="808038" lvl="1" indent="-342900">
              <a:buNone/>
            </a:pPr>
            <a:endParaRPr lang="en-AU" sz="2800" dirty="0" smtClean="0">
              <a:solidFill>
                <a:srgbClr val="006600"/>
              </a:solidFill>
            </a:endParaRPr>
          </a:p>
          <a:p>
            <a:pPr marL="808038" lvl="1" indent="-342900">
              <a:buNone/>
            </a:pPr>
            <a:endParaRPr lang="en-AU" sz="2800" dirty="0" smtClean="0">
              <a:solidFill>
                <a:srgbClr val="C00000"/>
              </a:solidFill>
            </a:endParaRPr>
          </a:p>
          <a:p>
            <a:pPr marL="808038" lvl="1" indent="-342900">
              <a:buFont typeface="Arial" pitchFamily="34" charset="0"/>
              <a:buChar char="•"/>
            </a:pPr>
            <a:endParaRPr lang="en-AU" dirty="0" smtClean="0">
              <a:solidFill>
                <a:srgbClr val="C00000"/>
              </a:solidFill>
            </a:endParaRPr>
          </a:p>
          <a:p>
            <a:pPr>
              <a:buNone/>
            </a:pPr>
            <a:endParaRPr lang="en-AU" b="1" dirty="0" smtClean="0"/>
          </a:p>
          <a:p>
            <a:endParaRPr lang="en-AU" dirty="0" smtClean="0"/>
          </a:p>
          <a:p>
            <a:pPr>
              <a:buNone/>
            </a:pPr>
            <a:endParaRPr lang="en-AU" dirty="0"/>
          </a:p>
        </p:txBody>
      </p:sp>
      <p:sp>
        <p:nvSpPr>
          <p:cNvPr id="3" name="Title 1"/>
          <p:cNvSpPr>
            <a:spLocks noGrp="1"/>
          </p:cNvSpPr>
          <p:nvPr>
            <p:ph type="title"/>
          </p:nvPr>
        </p:nvSpPr>
        <p:spPr>
          <a:xfrm>
            <a:off x="1475656" y="0"/>
            <a:ext cx="5400600" cy="1143000"/>
          </a:xfrm>
        </p:spPr>
        <p:txBody>
          <a:bodyPr>
            <a:normAutofit fontScale="90000"/>
          </a:bodyPr>
          <a:lstStyle/>
          <a:p>
            <a:r>
              <a:rPr lang="en-AU" sz="4000" b="1" i="1" dirty="0">
                <a:solidFill>
                  <a:schemeClr val="tx1"/>
                </a:solidFill>
              </a:rPr>
              <a:t/>
            </a:r>
            <a:br>
              <a:rPr lang="en-AU" sz="4000" b="1" i="1" dirty="0">
                <a:solidFill>
                  <a:schemeClr val="tx1"/>
                </a:solidFill>
              </a:rPr>
            </a:br>
            <a:r>
              <a:rPr lang="en-AU" sz="3600" b="1" i="1" dirty="0" smtClean="0">
                <a:solidFill>
                  <a:srgbClr val="BC7000"/>
                </a:solidFill>
              </a:rPr>
              <a:t>Take home tips for "Monday </a:t>
            </a:r>
            <a:r>
              <a:rPr lang="en-AU" sz="3600" b="1" i="1" dirty="0">
                <a:solidFill>
                  <a:srgbClr val="BC7000"/>
                </a:solidFill>
              </a:rPr>
              <a:t>morning in the clinic</a:t>
            </a:r>
            <a:r>
              <a:rPr lang="en-AU" sz="3600" b="1" i="1" dirty="0" smtClean="0">
                <a:solidFill>
                  <a:srgbClr val="BC7000"/>
                </a:solidFill>
              </a:rPr>
              <a:t>"</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51080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978" y="1916832"/>
            <a:ext cx="7667022" cy="4221088"/>
          </a:xfrm>
        </p:spPr>
        <p:txBody>
          <a:bodyPr/>
          <a:lstStyle/>
          <a:p>
            <a:r>
              <a:rPr lang="en-AU" sz="2800" b="1" dirty="0">
                <a:solidFill>
                  <a:schemeClr val="tx1"/>
                </a:solidFill>
              </a:rPr>
              <a:t>Treatment of </a:t>
            </a:r>
            <a:r>
              <a:rPr lang="en-AU" sz="2800" b="1" dirty="0" smtClean="0">
                <a:solidFill>
                  <a:schemeClr val="tx1"/>
                </a:solidFill>
              </a:rPr>
              <a:t>dyslexia</a:t>
            </a:r>
            <a:br>
              <a:rPr lang="en-AU" sz="2800" b="1" dirty="0" smtClean="0">
                <a:solidFill>
                  <a:schemeClr val="tx1"/>
                </a:solidFill>
              </a:rPr>
            </a:br>
            <a:r>
              <a:rPr lang="en-AU" sz="1400" b="1" dirty="0" smtClean="0">
                <a:solidFill>
                  <a:schemeClr val="tx1"/>
                </a:solidFill>
              </a:rPr>
              <a:t/>
            </a:r>
            <a:br>
              <a:rPr lang="en-AU" sz="1400" b="1" dirty="0" smtClean="0">
                <a:solidFill>
                  <a:schemeClr val="tx1"/>
                </a:solidFill>
              </a:rPr>
            </a:br>
            <a:r>
              <a:rPr lang="en-AU" sz="2200" dirty="0">
                <a:solidFill>
                  <a:schemeClr val="tx1"/>
                </a:solidFill>
              </a:rPr>
              <a:t>Specialist </a:t>
            </a:r>
            <a:r>
              <a:rPr lang="en-AU" sz="2200" dirty="0" smtClean="0">
                <a:solidFill>
                  <a:schemeClr val="tx1"/>
                </a:solidFill>
              </a:rPr>
              <a:t>intervention required</a:t>
            </a:r>
            <a:br>
              <a:rPr lang="en-AU" sz="2200" dirty="0" smtClean="0">
                <a:solidFill>
                  <a:schemeClr val="tx1"/>
                </a:solidFill>
              </a:rPr>
            </a:br>
            <a:r>
              <a:rPr lang="en-AU" sz="800" dirty="0" smtClean="0">
                <a:solidFill>
                  <a:schemeClr val="tx1"/>
                </a:solidFill>
              </a:rPr>
              <a:t/>
            </a:r>
            <a:br>
              <a:rPr lang="en-AU" sz="800" dirty="0" smtClean="0">
                <a:solidFill>
                  <a:schemeClr val="tx1"/>
                </a:solidFill>
              </a:rPr>
            </a:br>
            <a:r>
              <a:rPr lang="en-AU" sz="2200" dirty="0" smtClean="0">
                <a:solidFill>
                  <a:schemeClr val="tx1"/>
                </a:solidFill>
              </a:rPr>
              <a:t>Start young</a:t>
            </a:r>
            <a:br>
              <a:rPr lang="en-AU" sz="2200" dirty="0" smtClean="0">
                <a:solidFill>
                  <a:schemeClr val="tx1"/>
                </a:solidFill>
              </a:rPr>
            </a:br>
            <a:r>
              <a:rPr lang="en-AU" sz="800" dirty="0" smtClean="0">
                <a:solidFill>
                  <a:schemeClr val="tx1"/>
                </a:solidFill>
              </a:rPr>
              <a:t/>
            </a:r>
            <a:br>
              <a:rPr lang="en-AU" sz="800" dirty="0" smtClean="0">
                <a:solidFill>
                  <a:schemeClr val="tx1"/>
                </a:solidFill>
              </a:rPr>
            </a:br>
            <a:r>
              <a:rPr lang="en-AU" sz="2200" dirty="0">
                <a:solidFill>
                  <a:schemeClr val="tx1"/>
                </a:solidFill>
              </a:rPr>
              <a:t>Dyslexics learn in a different </a:t>
            </a:r>
            <a:r>
              <a:rPr lang="en-AU" sz="2200" dirty="0" smtClean="0">
                <a:solidFill>
                  <a:schemeClr val="tx1"/>
                </a:solidFill>
              </a:rPr>
              <a:t>way - need phonological training</a:t>
            </a:r>
            <a:br>
              <a:rPr lang="en-AU" sz="2200" dirty="0" smtClean="0">
                <a:solidFill>
                  <a:schemeClr val="tx1"/>
                </a:solidFill>
              </a:rPr>
            </a:br>
            <a:r>
              <a:rPr lang="en-AU" sz="800" dirty="0" smtClean="0">
                <a:solidFill>
                  <a:schemeClr val="tx1"/>
                </a:solidFill>
              </a:rPr>
              <a:t/>
            </a:r>
            <a:br>
              <a:rPr lang="en-AU" sz="800" dirty="0" smtClean="0">
                <a:solidFill>
                  <a:schemeClr val="tx1"/>
                </a:solidFill>
              </a:rPr>
            </a:br>
            <a:r>
              <a:rPr lang="en-AU" sz="2200" dirty="0" smtClean="0">
                <a:solidFill>
                  <a:schemeClr val="tx1"/>
                </a:solidFill>
              </a:rPr>
              <a:t>Doing more ‘schoolwork’ won’t work </a:t>
            </a:r>
            <a:br>
              <a:rPr lang="en-AU" sz="2200" dirty="0" smtClean="0">
                <a:solidFill>
                  <a:schemeClr val="tx1"/>
                </a:solidFill>
              </a:rPr>
            </a:br>
            <a:r>
              <a:rPr lang="en-AU" sz="800" dirty="0" smtClean="0">
                <a:solidFill>
                  <a:schemeClr val="tx1"/>
                </a:solidFill>
              </a:rPr>
              <a:t/>
            </a:r>
            <a:br>
              <a:rPr lang="en-AU" sz="800" dirty="0" smtClean="0">
                <a:solidFill>
                  <a:schemeClr val="tx1"/>
                </a:solidFill>
              </a:rPr>
            </a:br>
            <a:r>
              <a:rPr lang="en-AU" sz="2200" dirty="0">
                <a:solidFill>
                  <a:schemeClr val="tx1"/>
                </a:solidFill>
              </a:rPr>
              <a:t>Research </a:t>
            </a:r>
            <a:r>
              <a:rPr lang="en-AU" sz="2200" dirty="0" smtClean="0">
                <a:solidFill>
                  <a:schemeClr val="tx1"/>
                </a:solidFill>
              </a:rPr>
              <a:t>supports the ‘Orton-Gillingham </a:t>
            </a:r>
            <a:r>
              <a:rPr lang="en-AU" sz="2200" dirty="0">
                <a:solidFill>
                  <a:schemeClr val="tx1"/>
                </a:solidFill>
              </a:rPr>
              <a:t>Multisensory </a:t>
            </a:r>
            <a:r>
              <a:rPr lang="en-AU" sz="2200" dirty="0" smtClean="0">
                <a:solidFill>
                  <a:schemeClr val="tx1"/>
                </a:solidFill>
              </a:rPr>
              <a:t>Method’ </a:t>
            </a:r>
            <a:r>
              <a:rPr lang="en-AU" sz="2200" dirty="0">
                <a:solidFill>
                  <a:schemeClr val="tx1"/>
                </a:solidFill>
              </a:rPr>
              <a:t/>
            </a:r>
            <a:br>
              <a:rPr lang="en-AU" sz="2200" dirty="0">
                <a:solidFill>
                  <a:schemeClr val="tx1"/>
                </a:solidFill>
              </a:rPr>
            </a:br>
            <a:r>
              <a:rPr lang="en-AU" sz="2200" dirty="0">
                <a:solidFill>
                  <a:schemeClr val="tx1"/>
                </a:solidFill>
              </a:rPr>
              <a:t>http://</a:t>
            </a:r>
            <a:r>
              <a:rPr lang="en-AU" sz="2200" dirty="0" smtClean="0">
                <a:solidFill>
                  <a:schemeClr val="tx1"/>
                </a:solidFill>
              </a:rPr>
              <a:t>www.ortonacademy.org/approach.php</a:t>
            </a:r>
            <a:br>
              <a:rPr lang="en-AU" sz="2200" dirty="0" smtClean="0">
                <a:solidFill>
                  <a:schemeClr val="tx1"/>
                </a:solidFill>
              </a:rPr>
            </a:br>
            <a:r>
              <a:rPr lang="en-AU" sz="800" dirty="0" smtClean="0">
                <a:solidFill>
                  <a:schemeClr val="tx1"/>
                </a:solidFill>
              </a:rPr>
              <a:t/>
            </a:r>
            <a:br>
              <a:rPr lang="en-AU" sz="800" dirty="0" smtClean="0">
                <a:solidFill>
                  <a:schemeClr val="tx1"/>
                </a:solidFill>
              </a:rPr>
            </a:br>
            <a:r>
              <a:rPr lang="en-AU" sz="2200" dirty="0" smtClean="0">
                <a:solidFill>
                  <a:schemeClr val="tx1"/>
                </a:solidFill>
              </a:rPr>
              <a:t>Don’t forget to have eyes checked </a:t>
            </a:r>
            <a:r>
              <a:rPr lang="en-AU" sz="2200" dirty="0">
                <a:solidFill>
                  <a:schemeClr val="tx1"/>
                </a:solidFill>
              </a:rPr>
              <a:t>by a behavioural optometrist</a:t>
            </a:r>
          </a:p>
        </p:txBody>
      </p:sp>
      <p:sp>
        <p:nvSpPr>
          <p:cNvPr id="4" name="Title 1"/>
          <p:cNvSpPr txBox="1">
            <a:spLocks/>
          </p:cNvSpPr>
          <p:nvPr/>
        </p:nvSpPr>
        <p:spPr bwMode="auto">
          <a:xfrm>
            <a:off x="1476978" y="277033"/>
            <a:ext cx="5400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600" b="1" i="1" dirty="0" smtClean="0">
                <a:solidFill>
                  <a:srgbClr val="BC7000"/>
                </a:solidFill>
              </a:rPr>
              <a:t>Take home tips for "Monday morning in the clinic"</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7407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76978" y="277033"/>
            <a:ext cx="5400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600" b="1" i="1" dirty="0" smtClean="0">
                <a:solidFill>
                  <a:srgbClr val="BC7000"/>
                </a:solidFill>
              </a:rPr>
              <a:t>Take home tips for "Monday morning in the clinic"</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6" name="Rectangle 5"/>
          <p:cNvSpPr/>
          <p:nvPr/>
        </p:nvSpPr>
        <p:spPr>
          <a:xfrm>
            <a:off x="1385893" y="1772816"/>
            <a:ext cx="8404525" cy="5324535"/>
          </a:xfrm>
          <a:prstGeom prst="rect">
            <a:avLst/>
          </a:prstGeom>
        </p:spPr>
        <p:txBody>
          <a:bodyPr wrap="square">
            <a:spAutoFit/>
          </a:bodyPr>
          <a:lstStyle/>
          <a:p>
            <a:r>
              <a:rPr lang="en-AU" sz="2800" b="1" dirty="0" smtClean="0">
                <a:solidFill>
                  <a:schemeClr val="tx1"/>
                </a:solidFill>
              </a:rPr>
              <a:t>Assistive technology</a:t>
            </a:r>
          </a:p>
          <a:p>
            <a:endParaRPr lang="en-AU" sz="1400" b="1" dirty="0" smtClean="0">
              <a:solidFill>
                <a:schemeClr val="tx1"/>
              </a:solidFill>
            </a:endParaRPr>
          </a:p>
          <a:p>
            <a:r>
              <a:rPr lang="en-AU" sz="2200" b="1" dirty="0" smtClean="0">
                <a:solidFill>
                  <a:srgbClr val="A86400"/>
                </a:solidFill>
              </a:rPr>
              <a:t>Go to </a:t>
            </a:r>
            <a:r>
              <a:rPr lang="en-AU" sz="2200" b="1" dirty="0">
                <a:solidFill>
                  <a:srgbClr val="A86400"/>
                </a:solidFill>
              </a:rPr>
              <a:t>services</a:t>
            </a:r>
            <a:r>
              <a:rPr lang="en-AU" b="1" dirty="0">
                <a:solidFill>
                  <a:srgbClr val="A86400"/>
                </a:solidFill>
              </a:rPr>
              <a:t>/SPELD SA </a:t>
            </a:r>
            <a:r>
              <a:rPr lang="en-AU" b="1" dirty="0" smtClean="0">
                <a:solidFill>
                  <a:srgbClr val="A86400"/>
                </a:solidFill>
              </a:rPr>
              <a:t>blog </a:t>
            </a:r>
            <a:r>
              <a:rPr lang="en-AU" b="1" dirty="0">
                <a:solidFill>
                  <a:srgbClr val="A86400"/>
                </a:solidFill>
              </a:rPr>
              <a:t>http://speldsa.wordpress.com/</a:t>
            </a:r>
            <a:r>
              <a:rPr lang="en-AU" b="1" dirty="0" smtClean="0">
                <a:solidFill>
                  <a:srgbClr val="A86400"/>
                </a:solidFill>
              </a:rPr>
              <a:t> </a:t>
            </a:r>
          </a:p>
          <a:p>
            <a:endParaRPr lang="en-AU" sz="1400" dirty="0">
              <a:solidFill>
                <a:schemeClr val="tx1"/>
              </a:solidFill>
            </a:endParaRPr>
          </a:p>
          <a:p>
            <a:r>
              <a:rPr lang="en-AU" b="1" dirty="0">
                <a:solidFill>
                  <a:schemeClr val="tx1"/>
                </a:solidFill>
              </a:rPr>
              <a:t>Free Natural Reader Version 11</a:t>
            </a:r>
          </a:p>
          <a:p>
            <a:r>
              <a:rPr lang="en-AU" sz="2000" dirty="0" smtClean="0">
                <a:solidFill>
                  <a:schemeClr val="tx1"/>
                </a:solidFill>
              </a:rPr>
              <a:t>Talks text from anywhere out loud to listen to - </a:t>
            </a:r>
            <a:r>
              <a:rPr lang="en-AU" sz="2000" dirty="0">
                <a:solidFill>
                  <a:schemeClr val="tx1"/>
                </a:solidFill>
              </a:rPr>
              <a:t>simple and </a:t>
            </a:r>
            <a:r>
              <a:rPr lang="en-AU" sz="2000" dirty="0" smtClean="0">
                <a:solidFill>
                  <a:schemeClr val="tx1"/>
                </a:solidFill>
              </a:rPr>
              <a:t>free</a:t>
            </a:r>
          </a:p>
          <a:p>
            <a:endParaRPr lang="en-AU" sz="400" dirty="0">
              <a:solidFill>
                <a:schemeClr val="tx1"/>
              </a:solidFill>
            </a:endParaRPr>
          </a:p>
          <a:p>
            <a:r>
              <a:rPr lang="en-AU" b="1" dirty="0">
                <a:solidFill>
                  <a:schemeClr val="tx1"/>
                </a:solidFill>
              </a:rPr>
              <a:t>Free 7 Sticky Notes</a:t>
            </a:r>
          </a:p>
          <a:p>
            <a:r>
              <a:rPr lang="en-AU" sz="2000" dirty="0">
                <a:solidFill>
                  <a:schemeClr val="tx1"/>
                </a:solidFill>
              </a:rPr>
              <a:t>G</a:t>
            </a:r>
            <a:r>
              <a:rPr lang="en-AU" sz="2000" dirty="0" smtClean="0">
                <a:solidFill>
                  <a:schemeClr val="tx1"/>
                </a:solidFill>
              </a:rPr>
              <a:t>reat </a:t>
            </a:r>
            <a:r>
              <a:rPr lang="en-AU" sz="2000" dirty="0">
                <a:solidFill>
                  <a:schemeClr val="tx1"/>
                </a:solidFill>
              </a:rPr>
              <a:t>way to help </a:t>
            </a:r>
            <a:r>
              <a:rPr lang="en-AU" sz="2000" dirty="0" smtClean="0">
                <a:solidFill>
                  <a:schemeClr val="tx1"/>
                </a:solidFill>
              </a:rPr>
              <a:t>everyone </a:t>
            </a:r>
            <a:r>
              <a:rPr lang="en-AU" sz="2000" dirty="0" smtClean="0">
                <a:solidFill>
                  <a:schemeClr val="tx1"/>
                </a:solidFill>
              </a:rPr>
              <a:t>plan</a:t>
            </a:r>
            <a:r>
              <a:rPr lang="en-AU" sz="2000" dirty="0">
                <a:solidFill>
                  <a:schemeClr val="tx1"/>
                </a:solidFill>
              </a:rPr>
              <a:t>, stay on </a:t>
            </a:r>
            <a:r>
              <a:rPr lang="en-AU" sz="2000" dirty="0" smtClean="0">
                <a:solidFill>
                  <a:schemeClr val="tx1"/>
                </a:solidFill>
              </a:rPr>
              <a:t>task</a:t>
            </a:r>
            <a:r>
              <a:rPr lang="en-AU" sz="2000" dirty="0" smtClean="0">
                <a:solidFill>
                  <a:schemeClr val="tx1"/>
                </a:solidFill>
              </a:rPr>
              <a:t>, finish and </a:t>
            </a:r>
            <a:r>
              <a:rPr lang="en-AU" sz="2000" dirty="0" smtClean="0">
                <a:solidFill>
                  <a:schemeClr val="tx1"/>
                </a:solidFill>
              </a:rPr>
              <a:t>remember</a:t>
            </a:r>
            <a:endParaRPr lang="en-AU" sz="2000" dirty="0" smtClean="0">
              <a:solidFill>
                <a:schemeClr val="tx1"/>
              </a:solidFill>
            </a:endParaRPr>
          </a:p>
          <a:p>
            <a:endParaRPr lang="en-AU" sz="400" dirty="0" smtClean="0">
              <a:solidFill>
                <a:schemeClr val="tx1"/>
              </a:solidFill>
            </a:endParaRPr>
          </a:p>
          <a:p>
            <a:r>
              <a:rPr lang="en-AU" b="1" dirty="0">
                <a:solidFill>
                  <a:schemeClr val="tx1"/>
                </a:solidFill>
              </a:rPr>
              <a:t>Speak Selection tool </a:t>
            </a:r>
            <a:r>
              <a:rPr lang="en-AU" b="1" dirty="0" smtClean="0">
                <a:solidFill>
                  <a:schemeClr val="tx1"/>
                </a:solidFill>
              </a:rPr>
              <a:t>on iPhones</a:t>
            </a:r>
            <a:r>
              <a:rPr lang="en-AU" b="1" dirty="0">
                <a:solidFill>
                  <a:schemeClr val="tx1"/>
                </a:solidFill>
              </a:rPr>
              <a:t>, iPads and iPods</a:t>
            </a:r>
          </a:p>
          <a:p>
            <a:r>
              <a:rPr lang="en-AU" sz="2000" dirty="0" smtClean="0">
                <a:solidFill>
                  <a:schemeClr val="tx1"/>
                </a:solidFill>
              </a:rPr>
              <a:t>It </a:t>
            </a:r>
            <a:r>
              <a:rPr lang="en-AU" sz="2000" dirty="0">
                <a:solidFill>
                  <a:schemeClr val="tx1"/>
                </a:solidFill>
              </a:rPr>
              <a:t>can </a:t>
            </a:r>
            <a:r>
              <a:rPr lang="en-AU" sz="2000" dirty="0" smtClean="0">
                <a:solidFill>
                  <a:schemeClr val="tx1"/>
                </a:solidFill>
              </a:rPr>
              <a:t>read out loud any </a:t>
            </a:r>
            <a:r>
              <a:rPr lang="en-AU" sz="2000" dirty="0" smtClean="0">
                <a:solidFill>
                  <a:schemeClr val="tx1"/>
                </a:solidFill>
              </a:rPr>
              <a:t>text </a:t>
            </a:r>
            <a:r>
              <a:rPr lang="en-AU" sz="2000" dirty="0">
                <a:solidFill>
                  <a:schemeClr val="tx1"/>
                </a:solidFill>
              </a:rPr>
              <a:t> </a:t>
            </a:r>
            <a:r>
              <a:rPr lang="en-AU" sz="2000" dirty="0" smtClean="0">
                <a:solidFill>
                  <a:schemeClr val="tx1"/>
                </a:solidFill>
              </a:rPr>
              <a:t>sent to you or gathered </a:t>
            </a:r>
            <a:r>
              <a:rPr lang="en-AU" sz="2000" dirty="0" smtClean="0">
                <a:solidFill>
                  <a:schemeClr val="tx1"/>
                </a:solidFill>
              </a:rPr>
              <a:t>from </a:t>
            </a:r>
            <a:r>
              <a:rPr lang="en-AU" sz="2000" dirty="0" smtClean="0">
                <a:solidFill>
                  <a:schemeClr val="tx1"/>
                </a:solidFill>
              </a:rPr>
              <a:t>web pages </a:t>
            </a:r>
            <a:endParaRPr lang="en-AU" sz="2000" dirty="0">
              <a:solidFill>
                <a:schemeClr val="tx1"/>
              </a:solidFill>
            </a:endParaRPr>
          </a:p>
          <a:p>
            <a:endParaRPr lang="en-AU" sz="400" dirty="0">
              <a:solidFill>
                <a:schemeClr val="tx1"/>
              </a:solidFill>
            </a:endParaRPr>
          </a:p>
          <a:p>
            <a:r>
              <a:rPr lang="en-AU" b="1" dirty="0" smtClean="0">
                <a:solidFill>
                  <a:schemeClr val="tx1"/>
                </a:solidFill>
              </a:rPr>
              <a:t>‘Dragon </a:t>
            </a:r>
            <a:r>
              <a:rPr lang="en-AU" b="1" dirty="0" err="1" smtClean="0">
                <a:solidFill>
                  <a:schemeClr val="tx1"/>
                </a:solidFill>
              </a:rPr>
              <a:t>SpeakingNaturally</a:t>
            </a:r>
            <a:r>
              <a:rPr lang="en-AU" b="1" dirty="0" smtClean="0">
                <a:solidFill>
                  <a:schemeClr val="tx1"/>
                </a:solidFill>
              </a:rPr>
              <a:t>’ </a:t>
            </a:r>
            <a:r>
              <a:rPr lang="en-AU" b="1" dirty="0" smtClean="0">
                <a:solidFill>
                  <a:schemeClr val="tx1"/>
                </a:solidFill>
              </a:rPr>
              <a:t>Premium Edition</a:t>
            </a:r>
          </a:p>
          <a:p>
            <a:r>
              <a:rPr lang="en-AU" sz="2000" dirty="0" smtClean="0">
                <a:solidFill>
                  <a:schemeClr val="tx1"/>
                </a:solidFill>
              </a:rPr>
              <a:t>Voice recognition remains </a:t>
            </a:r>
            <a:r>
              <a:rPr lang="en-AU" sz="2000" dirty="0" smtClean="0">
                <a:solidFill>
                  <a:schemeClr val="tx1"/>
                </a:solidFill>
              </a:rPr>
              <a:t>tricky to </a:t>
            </a:r>
            <a:r>
              <a:rPr lang="en-AU" sz="2000" dirty="0" smtClean="0">
                <a:solidFill>
                  <a:schemeClr val="tx1"/>
                </a:solidFill>
              </a:rPr>
              <a:t>train, but can be brilliant</a:t>
            </a:r>
            <a:r>
              <a:rPr lang="en-AU" sz="2000" dirty="0" smtClean="0">
                <a:solidFill>
                  <a:schemeClr val="tx1"/>
                </a:solidFill>
              </a:rPr>
              <a:t>! ($127)</a:t>
            </a:r>
            <a:r>
              <a:rPr lang="en-AU" sz="2000" dirty="0">
                <a:solidFill>
                  <a:schemeClr val="tx1"/>
                </a:solidFill>
              </a:rPr>
              <a:t/>
            </a:r>
            <a:br>
              <a:rPr lang="en-AU" sz="2000" dirty="0">
                <a:solidFill>
                  <a:schemeClr val="tx1"/>
                </a:solidFill>
              </a:rPr>
            </a:br>
            <a:endParaRPr lang="en-AU" sz="400" dirty="0">
              <a:solidFill>
                <a:schemeClr val="tx1"/>
              </a:solidFill>
            </a:endParaRPr>
          </a:p>
          <a:p>
            <a:r>
              <a:rPr lang="en-AU" b="1" dirty="0" smtClean="0">
                <a:solidFill>
                  <a:schemeClr val="tx1"/>
                </a:solidFill>
              </a:rPr>
              <a:t>Audacity</a:t>
            </a:r>
            <a:r>
              <a:rPr lang="en-AU" sz="2800" dirty="0">
                <a:solidFill>
                  <a:schemeClr val="tx1"/>
                </a:solidFill>
              </a:rPr>
              <a:t/>
            </a:r>
            <a:br>
              <a:rPr lang="en-AU" sz="2800" dirty="0">
                <a:solidFill>
                  <a:schemeClr val="tx1"/>
                </a:solidFill>
              </a:rPr>
            </a:br>
            <a:r>
              <a:rPr lang="en-AU" sz="2000" dirty="0">
                <a:solidFill>
                  <a:schemeClr val="tx1"/>
                </a:solidFill>
              </a:rPr>
              <a:t>Free </a:t>
            </a:r>
            <a:r>
              <a:rPr lang="en-AU" sz="2000" dirty="0" smtClean="0">
                <a:solidFill>
                  <a:schemeClr val="tx1"/>
                </a:solidFill>
              </a:rPr>
              <a:t>recorder </a:t>
            </a:r>
            <a:r>
              <a:rPr lang="en-AU" sz="2000" dirty="0" smtClean="0">
                <a:solidFill>
                  <a:schemeClr val="tx1"/>
                </a:solidFill>
              </a:rPr>
              <a:t>– great to </a:t>
            </a:r>
            <a:r>
              <a:rPr lang="en-AU" sz="2000" dirty="0">
                <a:solidFill>
                  <a:schemeClr val="tx1"/>
                </a:solidFill>
              </a:rPr>
              <a:t>record </a:t>
            </a:r>
            <a:r>
              <a:rPr lang="en-AU" sz="2000" dirty="0" smtClean="0">
                <a:solidFill>
                  <a:schemeClr val="tx1"/>
                </a:solidFill>
              </a:rPr>
              <a:t>ideas </a:t>
            </a:r>
            <a:r>
              <a:rPr lang="en-AU" sz="2000" dirty="0" smtClean="0">
                <a:solidFill>
                  <a:schemeClr val="tx1"/>
                </a:solidFill>
              </a:rPr>
              <a:t>into or </a:t>
            </a:r>
            <a:r>
              <a:rPr lang="en-AU" sz="2000" dirty="0" smtClean="0">
                <a:solidFill>
                  <a:schemeClr val="tx1"/>
                </a:solidFill>
              </a:rPr>
              <a:t>to record assignments</a:t>
            </a:r>
            <a:r>
              <a:rPr lang="en-AU" sz="2000" dirty="0">
                <a:solidFill>
                  <a:schemeClr val="tx1"/>
                </a:solidFill>
              </a:rPr>
              <a:t> </a:t>
            </a:r>
          </a:p>
          <a:p>
            <a:endParaRPr lang="en-AU" dirty="0">
              <a:solidFill>
                <a:schemeClr val="tx1"/>
              </a:solidFill>
            </a:endParaRPr>
          </a:p>
        </p:txBody>
      </p:sp>
    </p:spTree>
    <p:extLst>
      <p:ext uri="{BB962C8B-B14F-4D97-AF65-F5344CB8AC3E}">
        <p14:creationId xmlns:p14="http://schemas.microsoft.com/office/powerpoint/2010/main" val="25449878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001" y="1742970"/>
            <a:ext cx="7354887" cy="4713288"/>
          </a:xfrm>
        </p:spPr>
        <p:txBody>
          <a:bodyPr/>
          <a:lstStyle/>
          <a:p>
            <a:r>
              <a:rPr lang="en-AU" b="1" kern="1200" dirty="0">
                <a:solidFill>
                  <a:schemeClr val="tx1"/>
                </a:solidFill>
                <a:latin typeface="+mj-lt"/>
              </a:rPr>
              <a:t>Social skills </a:t>
            </a:r>
            <a:endParaRPr lang="en-AU" b="1" kern="1200" dirty="0" smtClean="0">
              <a:solidFill>
                <a:schemeClr val="tx1"/>
              </a:solidFill>
              <a:latin typeface="+mj-lt"/>
            </a:endParaRPr>
          </a:p>
          <a:p>
            <a:endParaRPr lang="en-AU" b="1" kern="1200" dirty="0">
              <a:solidFill>
                <a:schemeClr val="tx1"/>
              </a:solidFill>
              <a:latin typeface="+mj-lt"/>
            </a:endParaRPr>
          </a:p>
          <a:p>
            <a:r>
              <a:rPr lang="en-AU" sz="2200" kern="1200" dirty="0" smtClean="0">
                <a:solidFill>
                  <a:schemeClr val="tx1"/>
                </a:solidFill>
                <a:latin typeface="+mj-lt"/>
              </a:rPr>
              <a:t>Learning </a:t>
            </a:r>
            <a:r>
              <a:rPr lang="en-AU" sz="2200" kern="1200" dirty="0">
                <a:solidFill>
                  <a:schemeClr val="tx1"/>
                </a:solidFill>
                <a:latin typeface="+mj-lt"/>
              </a:rPr>
              <a:t>difficulty does </a:t>
            </a:r>
            <a:r>
              <a:rPr lang="en-AU" sz="2200" kern="1200" dirty="0" smtClean="0">
                <a:solidFill>
                  <a:schemeClr val="tx1"/>
                </a:solidFill>
                <a:latin typeface="+mj-lt"/>
              </a:rPr>
              <a:t>not always </a:t>
            </a:r>
            <a:r>
              <a:rPr lang="en-AU" sz="2200" kern="1200" dirty="0">
                <a:solidFill>
                  <a:schemeClr val="tx1"/>
                </a:solidFill>
                <a:latin typeface="+mj-lt"/>
              </a:rPr>
              <a:t>confine itself </a:t>
            </a:r>
            <a:r>
              <a:rPr lang="en-AU" sz="2200" kern="1200" dirty="0" smtClean="0">
                <a:solidFill>
                  <a:schemeClr val="tx1"/>
                </a:solidFill>
                <a:latin typeface="+mj-lt"/>
              </a:rPr>
              <a:t>to academics</a:t>
            </a:r>
          </a:p>
          <a:p>
            <a:endParaRPr lang="en-AU" sz="1000" kern="1200" dirty="0" smtClean="0">
              <a:solidFill>
                <a:schemeClr val="tx1"/>
              </a:solidFill>
              <a:latin typeface="+mj-lt"/>
            </a:endParaRPr>
          </a:p>
          <a:p>
            <a:r>
              <a:rPr lang="en-AU" sz="2200" kern="1200" dirty="0" smtClean="0">
                <a:solidFill>
                  <a:schemeClr val="tx1"/>
                </a:solidFill>
                <a:latin typeface="+mj-lt"/>
              </a:rPr>
              <a:t>It can impact on how </a:t>
            </a:r>
            <a:r>
              <a:rPr lang="en-AU" sz="2200" kern="1200" dirty="0">
                <a:solidFill>
                  <a:schemeClr val="tx1"/>
                </a:solidFill>
                <a:latin typeface="+mj-lt"/>
              </a:rPr>
              <a:t>an individual perceives the </a:t>
            </a:r>
            <a:r>
              <a:rPr lang="en-AU" sz="2200" kern="1200" dirty="0" smtClean="0">
                <a:solidFill>
                  <a:schemeClr val="tx1"/>
                </a:solidFill>
                <a:latin typeface="+mj-lt"/>
              </a:rPr>
              <a:t>world, listens,</a:t>
            </a:r>
          </a:p>
          <a:p>
            <a:r>
              <a:rPr lang="en-AU" sz="2200" kern="1200" dirty="0">
                <a:solidFill>
                  <a:schemeClr val="tx1"/>
                </a:solidFill>
                <a:latin typeface="+mj-lt"/>
              </a:rPr>
              <a:t>r</a:t>
            </a:r>
            <a:r>
              <a:rPr lang="en-AU" sz="2200" kern="1200" dirty="0" smtClean="0">
                <a:solidFill>
                  <a:schemeClr val="tx1"/>
                </a:solidFill>
                <a:latin typeface="+mj-lt"/>
              </a:rPr>
              <a:t>emembers, copes </a:t>
            </a:r>
            <a:r>
              <a:rPr lang="en-AU" sz="2200" kern="1200" dirty="0">
                <a:solidFill>
                  <a:schemeClr val="tx1"/>
                </a:solidFill>
                <a:latin typeface="+mj-lt"/>
              </a:rPr>
              <a:t>and interacts with peers</a:t>
            </a:r>
            <a:endParaRPr lang="en-AU" sz="2200" dirty="0">
              <a:latin typeface="+mj-lt"/>
            </a:endParaRPr>
          </a:p>
        </p:txBody>
      </p:sp>
      <p:sp>
        <p:nvSpPr>
          <p:cNvPr id="4" name="Title 1"/>
          <p:cNvSpPr txBox="1">
            <a:spLocks/>
          </p:cNvSpPr>
          <p:nvPr/>
        </p:nvSpPr>
        <p:spPr bwMode="auto">
          <a:xfrm>
            <a:off x="1476978" y="277033"/>
            <a:ext cx="5400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600" b="1" i="1" dirty="0" smtClean="0">
                <a:solidFill>
                  <a:srgbClr val="BC7000"/>
                </a:solidFill>
              </a:rPr>
              <a:t>Take home tips for "Monday morning in the clinic"</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6" descr="http://www.sciencephoto.com/image/88421/large/C0024158-Crowd_of_children-SPL.jpg"/>
          <p:cNvPicPr>
            <a:picLocks noChangeAspect="1" noChangeArrowheads="1"/>
          </p:cNvPicPr>
          <p:nvPr/>
        </p:nvPicPr>
        <p:blipFill rotWithShape="1">
          <a:blip r:embed="rId5">
            <a:extLst>
              <a:ext uri="{28A0092B-C50C-407E-A947-70E740481C1C}">
                <a14:useLocalDpi xmlns:a14="http://schemas.microsoft.com/office/drawing/2010/main" val="0"/>
              </a:ext>
            </a:extLst>
          </a:blip>
          <a:srcRect t="55453" b="12411"/>
          <a:stretch/>
        </p:blipFill>
        <p:spPr bwMode="auto">
          <a:xfrm>
            <a:off x="1493374" y="4653136"/>
            <a:ext cx="6911446"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317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76978" y="277033"/>
            <a:ext cx="5400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600" b="1" i="1" dirty="0" smtClean="0">
                <a:solidFill>
                  <a:srgbClr val="BC7000"/>
                </a:solidFill>
              </a:rPr>
              <a:t>Take home tips for "Monday morning in the clinic"</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6" descr="http://www.sciencephoto.com/image/88421/large/C0024158-Crowd_of_children-SPL.jpg"/>
          <p:cNvPicPr>
            <a:picLocks noChangeAspect="1" noChangeArrowheads="1"/>
          </p:cNvPicPr>
          <p:nvPr/>
        </p:nvPicPr>
        <p:blipFill rotWithShape="1">
          <a:blip r:embed="rId5">
            <a:extLst>
              <a:ext uri="{28A0092B-C50C-407E-A947-70E740481C1C}">
                <a14:useLocalDpi xmlns:a14="http://schemas.microsoft.com/office/drawing/2010/main" val="0"/>
              </a:ext>
            </a:extLst>
          </a:blip>
          <a:srcRect t="55453" b="12411"/>
          <a:stretch/>
        </p:blipFill>
        <p:spPr bwMode="auto">
          <a:xfrm>
            <a:off x="1493374" y="4653136"/>
            <a:ext cx="6911446"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1514756" y="1575136"/>
            <a:ext cx="6286500" cy="4047262"/>
          </a:xfrm>
          <a:prstGeom prst="rect">
            <a:avLst/>
          </a:prstGeom>
          <a:noFill/>
          <a:ln w="9525" algn="ctr">
            <a:noFill/>
            <a:miter lim="800000"/>
            <a:headEnd/>
            <a:tailEnd/>
          </a:ln>
        </p:spPr>
        <p:txBody>
          <a:bodyPr>
            <a:spAutoFit/>
          </a:bodyPr>
          <a:lstStyle/>
          <a:p>
            <a:r>
              <a:rPr lang="en-AU" sz="2800" b="1" dirty="0" smtClean="0">
                <a:solidFill>
                  <a:schemeClr val="tx1"/>
                </a:solidFill>
              </a:rPr>
              <a:t>Good ‘social skill’ programs</a:t>
            </a:r>
          </a:p>
          <a:p>
            <a:endParaRPr lang="en-AU" sz="900" b="1" dirty="0">
              <a:solidFill>
                <a:srgbClr val="3A003A"/>
              </a:solidFill>
            </a:endParaRPr>
          </a:p>
          <a:p>
            <a:r>
              <a:rPr lang="en-AU" sz="1800" dirty="0">
                <a:solidFill>
                  <a:schemeClr val="tx1"/>
                </a:solidFill>
              </a:rPr>
              <a:t>Bounce Back, www.bounceback.com.au </a:t>
            </a:r>
          </a:p>
          <a:p>
            <a:r>
              <a:rPr lang="en-AU" sz="1800" dirty="0">
                <a:solidFill>
                  <a:schemeClr val="tx1"/>
                </a:solidFill>
              </a:rPr>
              <a:t>Cool Kids Program, http://</a:t>
            </a:r>
            <a:r>
              <a:rPr lang="en-AU" sz="1800" dirty="0" smtClean="0">
                <a:solidFill>
                  <a:schemeClr val="tx1"/>
                </a:solidFill>
              </a:rPr>
              <a:t>www.emotionalhealthclinic.com.au</a:t>
            </a:r>
            <a:endParaRPr lang="en-AU" sz="1800" dirty="0">
              <a:solidFill>
                <a:schemeClr val="tx1"/>
              </a:solidFill>
            </a:endParaRPr>
          </a:p>
          <a:p>
            <a:r>
              <a:rPr lang="en-AU" sz="1800" dirty="0">
                <a:solidFill>
                  <a:schemeClr val="tx1"/>
                </a:solidFill>
              </a:rPr>
              <a:t>Coolness Under Pressure, http://mhws.agca.com.au</a:t>
            </a:r>
          </a:p>
          <a:p>
            <a:r>
              <a:rPr lang="en-AU" sz="1800" dirty="0" smtClean="0">
                <a:solidFill>
                  <a:schemeClr val="tx1"/>
                </a:solidFill>
              </a:rPr>
              <a:t>Friendly </a:t>
            </a:r>
            <a:r>
              <a:rPr lang="en-AU" sz="1800" dirty="0">
                <a:solidFill>
                  <a:schemeClr val="tx1"/>
                </a:solidFill>
              </a:rPr>
              <a:t>Kids, Friendly Classrooms, www.bounceback.com.au</a:t>
            </a:r>
          </a:p>
          <a:p>
            <a:r>
              <a:rPr lang="en-AU" sz="1800" dirty="0" smtClean="0">
                <a:solidFill>
                  <a:schemeClr val="tx1"/>
                </a:solidFill>
              </a:rPr>
              <a:t>Play </a:t>
            </a:r>
            <a:r>
              <a:rPr lang="en-AU" sz="1800" dirty="0">
                <a:solidFill>
                  <a:schemeClr val="tx1"/>
                </a:solidFill>
              </a:rPr>
              <a:t>Is The Way, www.thegamefactory.com.au</a:t>
            </a:r>
          </a:p>
          <a:p>
            <a:r>
              <a:rPr lang="en-AU" sz="1800" dirty="0" smtClean="0">
                <a:solidFill>
                  <a:schemeClr val="tx1"/>
                </a:solidFill>
              </a:rPr>
              <a:t>Resourceful </a:t>
            </a:r>
            <a:r>
              <a:rPr lang="en-AU" sz="1800" dirty="0">
                <a:solidFill>
                  <a:schemeClr val="tx1"/>
                </a:solidFill>
              </a:rPr>
              <a:t>Adolescent Program (RAP), www.rap.qut.edu.au</a:t>
            </a:r>
          </a:p>
          <a:p>
            <a:r>
              <a:rPr lang="en-AU" sz="1800" dirty="0" smtClean="0">
                <a:solidFill>
                  <a:schemeClr val="tx1"/>
                </a:solidFill>
              </a:rPr>
              <a:t>What’s the Buzz?  www.whatsthebuzz.net.au</a:t>
            </a:r>
            <a:endParaRPr lang="en-AU" sz="1800" dirty="0">
              <a:solidFill>
                <a:schemeClr val="tx1"/>
              </a:solidFill>
            </a:endParaRPr>
          </a:p>
          <a:p>
            <a:r>
              <a:rPr lang="en-AU" sz="1800" dirty="0" smtClean="0">
                <a:solidFill>
                  <a:srgbClr val="3A003A"/>
                </a:solidFill>
              </a:rPr>
              <a:t> </a:t>
            </a:r>
            <a:endParaRPr lang="en-AU" sz="1800" dirty="0">
              <a:solidFill>
                <a:srgbClr val="3A003A"/>
              </a:solidFill>
            </a:endParaRPr>
          </a:p>
          <a:p>
            <a:r>
              <a:rPr lang="en-US" sz="1800" b="1" dirty="0" smtClean="0">
                <a:solidFill>
                  <a:srgbClr val="3A003A"/>
                </a:solidFill>
                <a:latin typeface="+mj-lt"/>
              </a:rPr>
              <a:t> </a:t>
            </a:r>
            <a:endParaRPr lang="en-AU" sz="1800" b="1" dirty="0" smtClean="0">
              <a:solidFill>
                <a:srgbClr val="3A003A"/>
              </a:solidFill>
              <a:latin typeface="+mj-lt"/>
            </a:endParaRPr>
          </a:p>
          <a:p>
            <a:endParaRPr lang="en-AU" sz="1800" b="1" dirty="0">
              <a:solidFill>
                <a:srgbClr val="3A003A"/>
              </a:solidFill>
            </a:endParaRPr>
          </a:p>
          <a:p>
            <a:endParaRPr lang="en-US" sz="2000" dirty="0">
              <a:solidFill>
                <a:schemeClr val="tx1"/>
              </a:solidFill>
            </a:endParaRPr>
          </a:p>
          <a:p>
            <a:r>
              <a:rPr lang="en-US" sz="2000" dirty="0"/>
              <a:t> </a:t>
            </a:r>
            <a:r>
              <a:rPr lang="en-AU" sz="2000" dirty="0"/>
              <a:t> </a:t>
            </a:r>
          </a:p>
        </p:txBody>
      </p:sp>
    </p:spTree>
    <p:extLst>
      <p:ext uri="{BB962C8B-B14F-4D97-AF65-F5344CB8AC3E}">
        <p14:creationId xmlns:p14="http://schemas.microsoft.com/office/powerpoint/2010/main" val="4090864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8217" y="5589240"/>
            <a:ext cx="4968552" cy="2923877"/>
          </a:xfrm>
          <a:prstGeom prst="rect">
            <a:avLst/>
          </a:prstGeom>
          <a:noFill/>
        </p:spPr>
        <p:txBody>
          <a:bodyPr wrap="square" rtlCol="0">
            <a:spAutoFit/>
          </a:bodyPr>
          <a:lstStyle/>
          <a:p>
            <a:r>
              <a:rPr lang="en-AU" sz="2800" b="1" dirty="0">
                <a:solidFill>
                  <a:schemeClr val="tx1"/>
                </a:solidFill>
              </a:rPr>
              <a:t>Help them </a:t>
            </a:r>
            <a:r>
              <a:rPr lang="en-AU" sz="2800" b="1" dirty="0" smtClean="0">
                <a:solidFill>
                  <a:schemeClr val="tx1"/>
                </a:solidFill>
              </a:rPr>
              <a:t>‘love’ </a:t>
            </a:r>
            <a:r>
              <a:rPr lang="en-AU" sz="2800" b="1" dirty="0">
                <a:solidFill>
                  <a:schemeClr val="tx1"/>
                </a:solidFill>
              </a:rPr>
              <a:t>their </a:t>
            </a:r>
            <a:r>
              <a:rPr lang="en-AU" sz="2800" b="1" dirty="0" smtClean="0">
                <a:solidFill>
                  <a:schemeClr val="tx1"/>
                </a:solidFill>
              </a:rPr>
              <a:t>disability</a:t>
            </a:r>
          </a:p>
          <a:p>
            <a:endParaRPr lang="en-AU" sz="600" b="1" dirty="0">
              <a:solidFill>
                <a:schemeClr val="tx1"/>
              </a:solidFill>
            </a:endParaRPr>
          </a:p>
          <a:p>
            <a:r>
              <a:rPr lang="en-AU" sz="2200" i="1" dirty="0" smtClean="0">
                <a:solidFill>
                  <a:schemeClr val="tx1"/>
                </a:solidFill>
              </a:rPr>
              <a:t>Well, at least work to normalise it!</a:t>
            </a:r>
          </a:p>
          <a:p>
            <a:r>
              <a:rPr lang="en-AU" sz="2800" dirty="0" smtClean="0">
                <a:solidFill>
                  <a:schemeClr val="tx1"/>
                </a:solidFill>
              </a:rPr>
              <a:t> </a:t>
            </a:r>
            <a:r>
              <a:rPr lang="en-AU" sz="2800" dirty="0"/>
              <a:t/>
            </a:r>
            <a:br>
              <a:rPr lang="en-AU" sz="2800" dirty="0"/>
            </a:br>
            <a:endParaRPr lang="en-AU" sz="2800" dirty="0"/>
          </a:p>
          <a:p>
            <a:r>
              <a:rPr lang="en-AU" dirty="0"/>
              <a:t/>
            </a:r>
            <a:br>
              <a:rPr lang="en-AU" dirty="0"/>
            </a:br>
            <a:endParaRPr lang="en-AU" dirty="0"/>
          </a:p>
          <a:p>
            <a:r>
              <a:rPr lang="en-AU" dirty="0" smtClean="0">
                <a:solidFill>
                  <a:schemeClr val="tx1"/>
                </a:solidFill>
              </a:rPr>
              <a:t> </a:t>
            </a:r>
            <a:endParaRPr lang="en-AU" i="1" dirty="0">
              <a:solidFill>
                <a:schemeClr val="tx1"/>
              </a:solidFill>
            </a:endParaRPr>
          </a:p>
        </p:txBody>
      </p:sp>
      <p:sp>
        <p:nvSpPr>
          <p:cNvPr id="3" name="Title 1"/>
          <p:cNvSpPr txBox="1">
            <a:spLocks/>
          </p:cNvSpPr>
          <p:nvPr/>
        </p:nvSpPr>
        <p:spPr bwMode="auto">
          <a:xfrm>
            <a:off x="1476978" y="277033"/>
            <a:ext cx="54006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rmAutofit fontScale="90000"/>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600" b="1" i="1" dirty="0" smtClean="0">
                <a:solidFill>
                  <a:srgbClr val="BC7000"/>
                </a:solidFill>
              </a:rPr>
              <a:t>Take home tips for "Monday morning in the clinic"</a:t>
            </a:r>
            <a:endParaRPr lang="en-AU" sz="3600" b="1" i="1" dirty="0">
              <a:solidFill>
                <a:srgbClr val="BC7000"/>
              </a:solidFill>
            </a:endParaRPr>
          </a:p>
        </p:txBody>
      </p:sp>
      <p:pic>
        <p:nvPicPr>
          <p:cNvPr id="5" name="Picture 4"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4" descr="http://www.primarytimes.net/images/childrenstantru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1517603"/>
            <a:ext cx="1728192" cy="523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307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595425"/>
            <a:ext cx="3557507" cy="5863144"/>
          </a:xfrm>
          <a:prstGeom prst="rect">
            <a:avLst/>
          </a:prstGeom>
        </p:spPr>
        <p:txBody>
          <a:bodyPr wrap="square">
            <a:spAutoFit/>
          </a:bodyPr>
          <a:lstStyle/>
          <a:p>
            <a:r>
              <a:rPr lang="en-AU" sz="3200" b="1" dirty="0" smtClean="0">
                <a:solidFill>
                  <a:schemeClr val="tx1"/>
                </a:solidFill>
                <a:latin typeface="+mj-lt"/>
              </a:rPr>
              <a:t>Thank you</a:t>
            </a:r>
          </a:p>
          <a:p>
            <a:endParaRPr lang="en-AU" sz="1100" b="1" dirty="0" smtClean="0">
              <a:solidFill>
                <a:schemeClr val="tx1"/>
              </a:solidFill>
              <a:latin typeface="+mj-lt"/>
            </a:endParaRPr>
          </a:p>
          <a:p>
            <a:r>
              <a:rPr lang="en-AU" sz="2200" dirty="0" smtClean="0">
                <a:solidFill>
                  <a:schemeClr val="tx1"/>
                </a:solidFill>
                <a:latin typeface="+mj-lt"/>
              </a:rPr>
              <a:t>This </a:t>
            </a:r>
            <a:r>
              <a:rPr lang="en-AU" sz="2200" dirty="0">
                <a:solidFill>
                  <a:schemeClr val="tx1"/>
                </a:solidFill>
                <a:latin typeface="+mj-lt"/>
              </a:rPr>
              <a:t>PowerPoint, the notes from the presentation, </a:t>
            </a:r>
            <a:r>
              <a:rPr lang="en-AU" sz="2200" dirty="0" smtClean="0">
                <a:solidFill>
                  <a:schemeClr val="tx1"/>
                </a:solidFill>
                <a:latin typeface="+mj-lt"/>
              </a:rPr>
              <a:t>references, additional articles and ‘</a:t>
            </a:r>
            <a:r>
              <a:rPr lang="en-AU" sz="2200" i="1" dirty="0" smtClean="0">
                <a:solidFill>
                  <a:schemeClr val="tx1"/>
                </a:solidFill>
                <a:latin typeface="+mj-lt"/>
              </a:rPr>
              <a:t>Chapter 4: Strategies </a:t>
            </a:r>
            <a:r>
              <a:rPr lang="en-AU" sz="2200" i="1" dirty="0">
                <a:solidFill>
                  <a:schemeClr val="tx1"/>
                </a:solidFill>
                <a:latin typeface="+mj-lt"/>
              </a:rPr>
              <a:t>to help organisation and memory; </a:t>
            </a:r>
            <a:r>
              <a:rPr lang="en-US" sz="2200" i="1" dirty="0" smtClean="0">
                <a:solidFill>
                  <a:schemeClr val="tx1"/>
                </a:solidFill>
                <a:latin typeface="+mj-lt"/>
              </a:rPr>
              <a:t>inside </a:t>
            </a:r>
            <a:r>
              <a:rPr lang="en-US" sz="2200" i="1" dirty="0">
                <a:solidFill>
                  <a:schemeClr val="tx1"/>
                </a:solidFill>
                <a:latin typeface="+mj-lt"/>
              </a:rPr>
              <a:t>Tough Kids with learning </a:t>
            </a:r>
            <a:r>
              <a:rPr lang="en-US" sz="2200" i="1" dirty="0" smtClean="0">
                <a:solidFill>
                  <a:schemeClr val="tx1"/>
                </a:solidFill>
                <a:latin typeface="+mj-lt"/>
              </a:rPr>
              <a:t>disability’</a:t>
            </a:r>
            <a:r>
              <a:rPr lang="en-AU" sz="2200" i="1" dirty="0" smtClean="0">
                <a:solidFill>
                  <a:schemeClr val="tx1"/>
                </a:solidFill>
                <a:latin typeface="+mj-lt"/>
              </a:rPr>
              <a:t> </a:t>
            </a:r>
            <a:r>
              <a:rPr lang="en-AU" sz="2200" dirty="0" smtClean="0">
                <a:solidFill>
                  <a:schemeClr val="tx1"/>
                </a:solidFill>
                <a:latin typeface="+mj-lt"/>
              </a:rPr>
              <a:t>from </a:t>
            </a:r>
            <a:r>
              <a:rPr lang="en-AU" sz="2200" dirty="0">
                <a:solidFill>
                  <a:schemeClr val="tx1"/>
                </a:solidFill>
                <a:latin typeface="+mj-lt"/>
              </a:rPr>
              <a:t>my book TEACHING TOUGH </a:t>
            </a:r>
            <a:r>
              <a:rPr lang="en-AU" sz="2200" dirty="0" smtClean="0">
                <a:solidFill>
                  <a:schemeClr val="tx1"/>
                </a:solidFill>
                <a:latin typeface="+mj-lt"/>
              </a:rPr>
              <a:t>KIDS, </a:t>
            </a:r>
            <a:r>
              <a:rPr lang="en-AU" sz="2200" dirty="0">
                <a:solidFill>
                  <a:schemeClr val="tx1"/>
                </a:solidFill>
                <a:latin typeface="+mj-lt"/>
              </a:rPr>
              <a:t>are available to you as a gift </a:t>
            </a:r>
            <a:r>
              <a:rPr lang="en-AU" sz="2200" dirty="0" smtClean="0">
                <a:solidFill>
                  <a:schemeClr val="tx1"/>
                </a:solidFill>
                <a:latin typeface="+mj-lt"/>
              </a:rPr>
              <a:t>from </a:t>
            </a:r>
            <a:r>
              <a:rPr lang="en-AU" sz="2200" dirty="0">
                <a:solidFill>
                  <a:schemeClr val="tx1"/>
                </a:solidFill>
                <a:latin typeface="+mj-lt"/>
              </a:rPr>
              <a:t>my </a:t>
            </a:r>
            <a:r>
              <a:rPr lang="en-AU" sz="2200" dirty="0" smtClean="0">
                <a:solidFill>
                  <a:schemeClr val="tx1"/>
                </a:solidFill>
                <a:latin typeface="+mj-lt"/>
              </a:rPr>
              <a:t>website.</a:t>
            </a:r>
          </a:p>
          <a:p>
            <a:endParaRPr lang="en-AU" sz="1200" dirty="0">
              <a:solidFill>
                <a:schemeClr val="tx1"/>
              </a:solidFill>
              <a:latin typeface="+mj-lt"/>
            </a:endParaRPr>
          </a:p>
          <a:p>
            <a:r>
              <a:rPr lang="en-AU" sz="2200">
                <a:solidFill>
                  <a:schemeClr val="tx1"/>
                </a:solidFill>
                <a:latin typeface="+mj-lt"/>
              </a:rPr>
              <a:t>Go </a:t>
            </a:r>
            <a:r>
              <a:rPr lang="en-AU" sz="2200" smtClean="0">
                <a:solidFill>
                  <a:schemeClr val="tx1"/>
                </a:solidFill>
                <a:latin typeface="+mj-lt"/>
              </a:rPr>
              <a:t>to; </a:t>
            </a:r>
            <a:r>
              <a:rPr lang="en-AU" sz="2200" dirty="0">
                <a:solidFill>
                  <a:schemeClr val="tx1"/>
                </a:solidFill>
                <a:latin typeface="+mj-lt"/>
                <a:hlinkClick r:id="rId3"/>
              </a:rPr>
              <a:t>http://marklemessurier.com.au/main/workshops/teacher</a:t>
            </a:r>
            <a:r>
              <a:rPr lang="en-AU" sz="2200" dirty="0" smtClean="0">
                <a:solidFill>
                  <a:schemeClr val="tx1"/>
                </a:solidFill>
                <a:latin typeface="+mj-lt"/>
                <a:hlinkClick r:id="rId3"/>
              </a:rPr>
              <a:t>/</a:t>
            </a:r>
            <a:endParaRPr lang="en-AU" sz="2200" dirty="0" smtClean="0">
              <a:solidFill>
                <a:schemeClr val="tx1"/>
              </a:solidFill>
              <a:latin typeface="+mj-lt"/>
            </a:endParaRPr>
          </a:p>
          <a:p>
            <a:endParaRPr lang="en-AU" sz="1200" dirty="0">
              <a:solidFill>
                <a:schemeClr val="tx1"/>
              </a:solidFill>
              <a:latin typeface="+mj-lt"/>
            </a:endParaRPr>
          </a:p>
          <a:p>
            <a:r>
              <a:rPr lang="en-AU" sz="2200" dirty="0" smtClean="0">
                <a:solidFill>
                  <a:schemeClr val="tx1"/>
                </a:solidFill>
                <a:latin typeface="+mj-lt"/>
              </a:rPr>
              <a:t>See Presentation 12</a:t>
            </a:r>
            <a:endParaRPr lang="en-AU" sz="2200" dirty="0">
              <a:solidFill>
                <a:schemeClr val="tx1"/>
              </a:solidFill>
              <a:latin typeface="+mj-lt"/>
            </a:endParaRPr>
          </a:p>
        </p:txBody>
      </p:sp>
      <p:sp>
        <p:nvSpPr>
          <p:cNvPr id="5" name="AutoShape 2" descr="http://www.sciencephoto.com/image/394377/large/F0035561-girl_listening_to_music-SPL.jpg"/>
          <p:cNvSpPr>
            <a:spLocks noChangeAspect="1" noChangeArrowheads="1"/>
          </p:cNvSpPr>
          <p:nvPr/>
        </p:nvSpPr>
        <p:spPr bwMode="auto">
          <a:xfrm>
            <a:off x="155575" y="-1150938"/>
            <a:ext cx="160020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553"/>
          <a:stretch/>
        </p:blipFill>
        <p:spPr bwMode="auto">
          <a:xfrm>
            <a:off x="5164038" y="700040"/>
            <a:ext cx="3768094" cy="54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3689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http://mariasmovers.com/wp-content/uploads/2012/04/target-eco-umbrella.jpg"/>
          <p:cNvSpPr>
            <a:spLocks noChangeAspect="1" noChangeArrowheads="1"/>
          </p:cNvSpPr>
          <p:nvPr/>
        </p:nvSpPr>
        <p:spPr bwMode="auto">
          <a:xfrm>
            <a:off x="155575" y="-1233488"/>
            <a:ext cx="401002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8" descr="http://3.bp.blogspot.com/-w41F59uWysw/TkVmkvHxEjI/AAAAAAAAB74/YwYruat-1YE/s1600/umbrella_001.jpg"/>
          <p:cNvSpPr>
            <a:spLocks noChangeAspect="1" noChangeArrowheads="1"/>
          </p:cNvSpPr>
          <p:nvPr/>
        </p:nvSpPr>
        <p:spPr bwMode="auto">
          <a:xfrm>
            <a:off x="155575" y="-1233488"/>
            <a:ext cx="257175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4076">
            <a:off x="1568355" y="-861575"/>
            <a:ext cx="7671266" cy="827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rot="20333813">
            <a:off x="1794235" y="900800"/>
            <a:ext cx="7283450" cy="2308324"/>
          </a:xfrm>
          <a:prstGeom prst="rect">
            <a:avLst/>
          </a:prstGeom>
        </p:spPr>
        <p:txBody>
          <a:bodyPr wrap="square">
            <a:spAutoFit/>
          </a:bodyPr>
          <a:lstStyle/>
          <a:p>
            <a:r>
              <a:rPr lang="en-AU" sz="2200" i="1" dirty="0" smtClean="0">
                <a:solidFill>
                  <a:schemeClr val="bg1"/>
                </a:solidFill>
              </a:rPr>
              <a:t>                       ‘</a:t>
            </a:r>
            <a:r>
              <a:rPr lang="en-AU" sz="2200" b="1" i="1" dirty="0" smtClean="0">
                <a:solidFill>
                  <a:schemeClr val="bg1"/>
                </a:solidFill>
              </a:rPr>
              <a:t>A </a:t>
            </a:r>
            <a:r>
              <a:rPr lang="en-AU" sz="2200" b="1" i="1" dirty="0">
                <a:solidFill>
                  <a:schemeClr val="bg1"/>
                </a:solidFill>
              </a:rPr>
              <a:t>specific learning </a:t>
            </a:r>
            <a:r>
              <a:rPr lang="en-AU" sz="2200" b="1" i="1" dirty="0" smtClean="0">
                <a:solidFill>
                  <a:schemeClr val="bg1"/>
                </a:solidFill>
              </a:rPr>
              <a:t>difficulty</a:t>
            </a:r>
            <a:r>
              <a:rPr lang="en-AU" sz="2200" i="1" dirty="0" smtClean="0">
                <a:solidFill>
                  <a:schemeClr val="bg1"/>
                </a:solidFill>
              </a:rPr>
              <a:t>’  (SLD) </a:t>
            </a:r>
            <a:r>
              <a:rPr lang="en-AU" sz="2200" dirty="0" smtClean="0">
                <a:solidFill>
                  <a:schemeClr val="bg1"/>
                </a:solidFill>
              </a:rPr>
              <a:t>-</a:t>
            </a:r>
          </a:p>
          <a:p>
            <a:r>
              <a:rPr lang="en-AU" sz="2200" dirty="0" smtClean="0">
                <a:solidFill>
                  <a:schemeClr val="bg1"/>
                </a:solidFill>
              </a:rPr>
              <a:t>          when individuals (15%) do </a:t>
            </a:r>
            <a:r>
              <a:rPr lang="en-AU" sz="2200" dirty="0">
                <a:solidFill>
                  <a:schemeClr val="bg1"/>
                </a:solidFill>
              </a:rPr>
              <a:t>well in some areas of </a:t>
            </a:r>
            <a:endParaRPr lang="en-AU" sz="2200" dirty="0" smtClean="0">
              <a:solidFill>
                <a:schemeClr val="bg1"/>
              </a:solidFill>
            </a:endParaRPr>
          </a:p>
          <a:p>
            <a:r>
              <a:rPr lang="en-AU" sz="2200" dirty="0" smtClean="0">
                <a:solidFill>
                  <a:schemeClr val="bg1"/>
                </a:solidFill>
              </a:rPr>
              <a:t>  learning, but </a:t>
            </a:r>
            <a:r>
              <a:rPr lang="en-AU" sz="2200" dirty="0">
                <a:solidFill>
                  <a:schemeClr val="bg1"/>
                </a:solidFill>
              </a:rPr>
              <a:t>unexpectedly have problems </a:t>
            </a:r>
            <a:r>
              <a:rPr lang="en-AU" sz="2200" dirty="0" smtClean="0">
                <a:solidFill>
                  <a:schemeClr val="bg1"/>
                </a:solidFill>
              </a:rPr>
              <a:t>in others</a:t>
            </a:r>
          </a:p>
          <a:p>
            <a:endParaRPr lang="en-AU" sz="1200" dirty="0">
              <a:solidFill>
                <a:schemeClr val="bg1"/>
              </a:solidFill>
            </a:endParaRPr>
          </a:p>
          <a:p>
            <a:r>
              <a:rPr lang="en-AU" sz="2200" i="1" dirty="0" smtClean="0">
                <a:solidFill>
                  <a:schemeClr val="bg1"/>
                </a:solidFill>
              </a:rPr>
              <a:t>‘Dyslexia’ </a:t>
            </a:r>
            <a:r>
              <a:rPr lang="en-AU" sz="2200" dirty="0" smtClean="0">
                <a:solidFill>
                  <a:schemeClr val="bg1"/>
                </a:solidFill>
              </a:rPr>
              <a:t>or </a:t>
            </a:r>
            <a:r>
              <a:rPr lang="en-AU" sz="2200" i="1" dirty="0" smtClean="0">
                <a:solidFill>
                  <a:schemeClr val="bg1"/>
                </a:solidFill>
              </a:rPr>
              <a:t>‘Reading Disorder’ </a:t>
            </a:r>
            <a:r>
              <a:rPr lang="en-AU" sz="2200" dirty="0" smtClean="0">
                <a:solidFill>
                  <a:schemeClr val="bg1"/>
                </a:solidFill>
              </a:rPr>
              <a:t>(10%) is a common </a:t>
            </a:r>
            <a:r>
              <a:rPr lang="en-AU" sz="2200" dirty="0">
                <a:solidFill>
                  <a:schemeClr val="bg1"/>
                </a:solidFill>
              </a:rPr>
              <a:t>type </a:t>
            </a:r>
            <a:endParaRPr lang="en-AU" sz="2200" dirty="0" smtClean="0">
              <a:solidFill>
                <a:schemeClr val="bg1"/>
              </a:solidFill>
            </a:endParaRPr>
          </a:p>
          <a:p>
            <a:r>
              <a:rPr lang="en-AU" sz="2200" dirty="0" smtClean="0">
                <a:solidFill>
                  <a:schemeClr val="bg1"/>
                </a:solidFill>
              </a:rPr>
              <a:t>of SLD, but students may </a:t>
            </a:r>
            <a:r>
              <a:rPr lang="en-AU" sz="2200" dirty="0">
                <a:solidFill>
                  <a:schemeClr val="bg1"/>
                </a:solidFill>
              </a:rPr>
              <a:t>also have problems with </a:t>
            </a:r>
            <a:r>
              <a:rPr lang="en-AU" sz="2200" dirty="0" smtClean="0">
                <a:solidFill>
                  <a:schemeClr val="bg1"/>
                </a:solidFill>
              </a:rPr>
              <a:t>number skills</a:t>
            </a:r>
            <a:r>
              <a:rPr lang="en-AU" sz="2200" dirty="0">
                <a:solidFill>
                  <a:schemeClr val="bg1"/>
                </a:solidFill>
              </a:rPr>
              <a:t> </a:t>
            </a:r>
            <a:r>
              <a:rPr lang="en-AU" sz="2200" dirty="0" smtClean="0">
                <a:solidFill>
                  <a:schemeClr val="bg1"/>
                </a:solidFill>
              </a:rPr>
              <a:t>- </a:t>
            </a:r>
            <a:r>
              <a:rPr lang="en-AU" sz="2200" i="1" dirty="0" smtClean="0">
                <a:solidFill>
                  <a:schemeClr val="bg1"/>
                </a:solidFill>
              </a:rPr>
              <a:t>‘dyscalculia’ </a:t>
            </a:r>
            <a:r>
              <a:rPr lang="en-AU" sz="2200" dirty="0">
                <a:solidFill>
                  <a:schemeClr val="bg1"/>
                </a:solidFill>
              </a:rPr>
              <a:t>and </a:t>
            </a:r>
            <a:r>
              <a:rPr lang="en-AU" sz="2200" dirty="0" smtClean="0">
                <a:solidFill>
                  <a:schemeClr val="bg1"/>
                </a:solidFill>
              </a:rPr>
              <a:t>writing capacity - </a:t>
            </a:r>
            <a:r>
              <a:rPr lang="en-AU" sz="2200" i="1" dirty="0" smtClean="0">
                <a:solidFill>
                  <a:schemeClr val="bg1"/>
                </a:solidFill>
              </a:rPr>
              <a:t>‘dysgraphia’</a:t>
            </a:r>
            <a:endParaRPr lang="en-AU" sz="2200" i="1" dirty="0">
              <a:solidFill>
                <a:schemeClr val="bg1"/>
              </a:solidFill>
            </a:endParaRPr>
          </a:p>
        </p:txBody>
      </p:sp>
    </p:spTree>
    <p:extLst>
      <p:ext uri="{BB962C8B-B14F-4D97-AF65-F5344CB8AC3E}">
        <p14:creationId xmlns:p14="http://schemas.microsoft.com/office/powerpoint/2010/main" val="38940429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632166" y="270293"/>
            <a:ext cx="7483743" cy="1143000"/>
          </a:xfrm>
        </p:spPr>
        <p:txBody>
          <a:bodyPr/>
          <a:lstStyle/>
          <a:p>
            <a:r>
              <a:rPr lang="en-US" b="1" dirty="0" smtClean="0">
                <a:solidFill>
                  <a:schemeClr val="tx1"/>
                </a:solidFill>
              </a:rPr>
              <a:t>4 Subcomponents of Dyslexia</a:t>
            </a:r>
          </a:p>
        </p:txBody>
      </p:sp>
      <p:grpSp>
        <p:nvGrpSpPr>
          <p:cNvPr id="2" name="Organization Chart 7"/>
          <p:cNvGrpSpPr>
            <a:grpSpLocks/>
          </p:cNvGrpSpPr>
          <p:nvPr/>
        </p:nvGrpSpPr>
        <p:grpSpPr bwMode="auto">
          <a:xfrm>
            <a:off x="1763688" y="1541583"/>
            <a:ext cx="7011678" cy="4098925"/>
            <a:chOff x="453" y="1223"/>
            <a:chExt cx="3888" cy="720"/>
          </a:xfrm>
        </p:grpSpPr>
        <p:cxnSp>
          <p:nvCxnSpPr>
            <p:cNvPr id="38916" name="_s3076"/>
            <p:cNvCxnSpPr>
              <a:cxnSpLocks noChangeShapeType="1"/>
              <a:stCxn id="38924" idx="0"/>
              <a:endCxn id="38920" idx="2"/>
            </p:cNvCxnSpPr>
            <p:nvPr/>
          </p:nvCxnSpPr>
          <p:spPr bwMode="auto">
            <a:xfrm rot="5400000" flipH="1">
              <a:off x="3081" y="827"/>
              <a:ext cx="144" cy="1512"/>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17" name="_s3077"/>
            <p:cNvCxnSpPr>
              <a:cxnSpLocks noChangeShapeType="1"/>
              <a:stCxn id="38923" idx="0"/>
              <a:endCxn id="38920" idx="2"/>
            </p:cNvCxnSpPr>
            <p:nvPr/>
          </p:nvCxnSpPr>
          <p:spPr bwMode="auto">
            <a:xfrm rot="5400000" flipH="1">
              <a:off x="2577" y="1331"/>
              <a:ext cx="144" cy="504"/>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18" name="_s3078"/>
            <p:cNvCxnSpPr>
              <a:cxnSpLocks noChangeShapeType="1"/>
              <a:stCxn id="38922" idx="0"/>
              <a:endCxn id="38920" idx="2"/>
            </p:cNvCxnSpPr>
            <p:nvPr/>
          </p:nvCxnSpPr>
          <p:spPr bwMode="auto">
            <a:xfrm rot="-5400000">
              <a:off x="2073" y="1331"/>
              <a:ext cx="144" cy="504"/>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19" name="_s3079"/>
            <p:cNvCxnSpPr>
              <a:cxnSpLocks noChangeShapeType="1"/>
              <a:stCxn id="38921" idx="0"/>
              <a:endCxn id="38920" idx="2"/>
            </p:cNvCxnSpPr>
            <p:nvPr/>
          </p:nvCxnSpPr>
          <p:spPr bwMode="auto">
            <a:xfrm rot="-5400000">
              <a:off x="1569" y="827"/>
              <a:ext cx="144" cy="1512"/>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20" name="_s3080"/>
            <p:cNvSpPr>
              <a:spLocks noChangeArrowheads="1"/>
            </p:cNvSpPr>
            <p:nvPr/>
          </p:nvSpPr>
          <p:spPr bwMode="auto">
            <a:xfrm>
              <a:off x="1965" y="122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0" hangingPunct="0"/>
              <a:r>
                <a:rPr lang="en-US" b="1" dirty="0">
                  <a:solidFill>
                    <a:schemeClr val="tx1"/>
                  </a:solidFill>
                  <a:latin typeface="+mj-lt"/>
                </a:rPr>
                <a:t>Core</a:t>
              </a:r>
            </a:p>
            <a:p>
              <a:pPr algn="ctr" eaLnBrk="0" hangingPunct="0"/>
              <a:r>
                <a:rPr lang="en-US" b="1" dirty="0">
                  <a:solidFill>
                    <a:schemeClr val="tx1"/>
                  </a:solidFill>
                  <a:latin typeface="+mj-lt"/>
                </a:rPr>
                <a:t>problems</a:t>
              </a:r>
            </a:p>
          </p:txBody>
        </p:sp>
        <p:sp>
          <p:nvSpPr>
            <p:cNvPr id="38921" name="_s3081"/>
            <p:cNvSpPr>
              <a:spLocks noChangeArrowheads="1"/>
            </p:cNvSpPr>
            <p:nvPr/>
          </p:nvSpPr>
          <p:spPr bwMode="auto">
            <a:xfrm>
              <a:off x="453" y="1655"/>
              <a:ext cx="864" cy="288"/>
            </a:xfrm>
            <a:prstGeom prst="roundRect">
              <a:avLst>
                <a:gd name="adj" fmla="val 16667"/>
              </a:avLst>
            </a:prstGeom>
            <a:solidFill>
              <a:srgbClr val="FF0000"/>
            </a:solidFill>
            <a:ln w="9525">
              <a:solidFill>
                <a:schemeClr val="tx1"/>
              </a:solidFill>
              <a:round/>
              <a:headEnd/>
              <a:tailEnd/>
            </a:ln>
          </p:spPr>
          <p:txBody>
            <a:bodyPr wrap="none" lIns="0" tIns="0" rIns="0" bIns="0" anchor="ctr"/>
            <a:lstStyle/>
            <a:p>
              <a:pPr algn="ctr" eaLnBrk="0" hangingPunct="0"/>
              <a:r>
                <a:rPr lang="en-US" sz="2000" b="1" dirty="0">
                  <a:solidFill>
                    <a:schemeClr val="tx1"/>
                  </a:solidFill>
                  <a:latin typeface="+mj-lt"/>
                </a:rPr>
                <a:t>Phonological </a:t>
              </a:r>
            </a:p>
            <a:p>
              <a:pPr algn="ctr" eaLnBrk="0" hangingPunct="0"/>
              <a:r>
                <a:rPr lang="en-US" sz="2000" b="1" dirty="0">
                  <a:solidFill>
                    <a:schemeClr val="tx1"/>
                  </a:solidFill>
                  <a:latin typeface="+mj-lt"/>
                </a:rPr>
                <a:t>a</a:t>
              </a:r>
              <a:r>
                <a:rPr lang="en-US" sz="2000" b="1" dirty="0" smtClean="0">
                  <a:solidFill>
                    <a:schemeClr val="tx1"/>
                  </a:solidFill>
                  <a:latin typeface="+mj-lt"/>
                </a:rPr>
                <a:t>wareness</a:t>
              </a:r>
              <a:endParaRPr lang="en-US" sz="2000" b="1" dirty="0">
                <a:solidFill>
                  <a:schemeClr val="tx1"/>
                </a:solidFill>
                <a:latin typeface="+mj-lt"/>
              </a:endParaRPr>
            </a:p>
          </p:txBody>
        </p:sp>
        <p:sp>
          <p:nvSpPr>
            <p:cNvPr id="38922" name="_s3082"/>
            <p:cNvSpPr>
              <a:spLocks noChangeArrowheads="1"/>
            </p:cNvSpPr>
            <p:nvPr/>
          </p:nvSpPr>
          <p:spPr bwMode="auto">
            <a:xfrm>
              <a:off x="1461" y="1655"/>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eaLnBrk="0" hangingPunct="0"/>
              <a:r>
                <a:rPr lang="en-US" sz="2000" b="1" dirty="0" smtClean="0">
                  <a:solidFill>
                    <a:schemeClr val="tx1"/>
                  </a:solidFill>
                  <a:latin typeface="+mj-lt"/>
                </a:rPr>
                <a:t>Rapid </a:t>
              </a:r>
            </a:p>
            <a:p>
              <a:pPr algn="ctr" eaLnBrk="0" hangingPunct="0"/>
              <a:r>
                <a:rPr lang="en-US" sz="2000" b="1" dirty="0">
                  <a:solidFill>
                    <a:schemeClr val="tx1"/>
                  </a:solidFill>
                  <a:latin typeface="+mj-lt"/>
                </a:rPr>
                <a:t>a</a:t>
              </a:r>
              <a:r>
                <a:rPr lang="en-US" sz="2000" b="1" dirty="0" smtClean="0">
                  <a:solidFill>
                    <a:schemeClr val="tx1"/>
                  </a:solidFill>
                  <a:latin typeface="+mj-lt"/>
                </a:rPr>
                <a:t>utomatized</a:t>
              </a:r>
              <a:endParaRPr lang="en-US" sz="2000" b="1" dirty="0">
                <a:solidFill>
                  <a:schemeClr val="tx1"/>
                </a:solidFill>
                <a:latin typeface="+mj-lt"/>
              </a:endParaRPr>
            </a:p>
            <a:p>
              <a:pPr algn="ctr" eaLnBrk="0" hangingPunct="0"/>
              <a:r>
                <a:rPr lang="en-US" sz="2000" b="1" dirty="0" smtClean="0">
                  <a:solidFill>
                    <a:schemeClr val="tx1"/>
                  </a:solidFill>
                  <a:latin typeface="+mj-lt"/>
                </a:rPr>
                <a:t>Naming</a:t>
              </a:r>
            </a:p>
            <a:p>
              <a:pPr algn="ctr" eaLnBrk="0" hangingPunct="0"/>
              <a:r>
                <a:rPr lang="en-US" sz="2000" b="1" dirty="0" smtClean="0">
                  <a:solidFill>
                    <a:schemeClr val="tx1"/>
                  </a:solidFill>
                  <a:latin typeface="+mj-lt"/>
                </a:rPr>
                <a:t>(RAN)</a:t>
              </a:r>
              <a:endParaRPr lang="en-US" sz="2000" b="1" dirty="0">
                <a:solidFill>
                  <a:schemeClr val="tx1"/>
                </a:solidFill>
                <a:latin typeface="+mj-lt"/>
              </a:endParaRPr>
            </a:p>
          </p:txBody>
        </p:sp>
        <p:sp>
          <p:nvSpPr>
            <p:cNvPr id="38923" name="_s3083"/>
            <p:cNvSpPr>
              <a:spLocks noChangeArrowheads="1"/>
            </p:cNvSpPr>
            <p:nvPr/>
          </p:nvSpPr>
          <p:spPr bwMode="auto">
            <a:xfrm>
              <a:off x="2469" y="1655"/>
              <a:ext cx="864" cy="288"/>
            </a:xfrm>
            <a:prstGeom prst="roundRect">
              <a:avLst>
                <a:gd name="adj" fmla="val 16667"/>
              </a:avLst>
            </a:prstGeom>
            <a:solidFill>
              <a:srgbClr val="0099FF"/>
            </a:solidFill>
            <a:ln w="9525">
              <a:solidFill>
                <a:schemeClr val="tx1"/>
              </a:solidFill>
              <a:round/>
              <a:headEnd/>
              <a:tailEnd/>
            </a:ln>
          </p:spPr>
          <p:txBody>
            <a:bodyPr wrap="none" lIns="0" tIns="0" rIns="0" bIns="0" anchor="ctr"/>
            <a:lstStyle/>
            <a:p>
              <a:pPr algn="ctr" eaLnBrk="0" hangingPunct="0"/>
              <a:r>
                <a:rPr lang="en-US" sz="2000" b="1" dirty="0" smtClean="0">
                  <a:solidFill>
                    <a:schemeClr val="tx1"/>
                  </a:solidFill>
                  <a:latin typeface="+mj-lt"/>
                </a:rPr>
                <a:t>‘Verbal short</a:t>
              </a:r>
            </a:p>
            <a:p>
              <a:pPr algn="ctr" eaLnBrk="0" hangingPunct="0"/>
              <a:r>
                <a:rPr lang="en-US" sz="2000" b="1" dirty="0">
                  <a:solidFill>
                    <a:schemeClr val="tx1"/>
                  </a:solidFill>
                  <a:latin typeface="+mj-lt"/>
                </a:rPr>
                <a:t>t</a:t>
              </a:r>
              <a:r>
                <a:rPr lang="en-US" sz="2000" b="1" dirty="0" smtClean="0">
                  <a:solidFill>
                    <a:schemeClr val="tx1"/>
                  </a:solidFill>
                  <a:latin typeface="+mj-lt"/>
                </a:rPr>
                <a:t>erm’ and </a:t>
              </a:r>
            </a:p>
            <a:p>
              <a:pPr algn="ctr" eaLnBrk="0" hangingPunct="0"/>
              <a:r>
                <a:rPr lang="en-US" sz="2000" b="1" dirty="0" smtClean="0">
                  <a:solidFill>
                    <a:schemeClr val="tx1"/>
                  </a:solidFill>
                  <a:latin typeface="+mj-lt"/>
                </a:rPr>
                <a:t>‘Working </a:t>
              </a:r>
            </a:p>
            <a:p>
              <a:pPr algn="ctr" eaLnBrk="0" hangingPunct="0"/>
              <a:r>
                <a:rPr lang="en-US" sz="2000" b="1" dirty="0">
                  <a:solidFill>
                    <a:schemeClr val="tx1"/>
                  </a:solidFill>
                  <a:latin typeface="+mj-lt"/>
                </a:rPr>
                <a:t>m</a:t>
              </a:r>
              <a:r>
                <a:rPr lang="en-US" sz="2000" b="1" dirty="0" smtClean="0">
                  <a:solidFill>
                    <a:schemeClr val="tx1"/>
                  </a:solidFill>
                  <a:latin typeface="+mj-lt"/>
                </a:rPr>
                <a:t>emory’</a:t>
              </a:r>
              <a:endParaRPr lang="en-US" sz="2000" b="1" dirty="0">
                <a:solidFill>
                  <a:schemeClr val="tx1"/>
                </a:solidFill>
                <a:latin typeface="+mj-lt"/>
              </a:endParaRPr>
            </a:p>
            <a:p>
              <a:pPr algn="ctr" eaLnBrk="0" hangingPunct="0"/>
              <a:r>
                <a:rPr lang="en-US" sz="2000" b="1" dirty="0">
                  <a:solidFill>
                    <a:schemeClr val="tx1"/>
                  </a:solidFill>
                  <a:latin typeface="+mj-lt"/>
                </a:rPr>
                <a:t> Span</a:t>
              </a:r>
            </a:p>
          </p:txBody>
        </p:sp>
        <p:sp>
          <p:nvSpPr>
            <p:cNvPr id="38924" name="_s3084"/>
            <p:cNvSpPr>
              <a:spLocks noChangeArrowheads="1"/>
            </p:cNvSpPr>
            <p:nvPr/>
          </p:nvSpPr>
          <p:spPr bwMode="auto">
            <a:xfrm>
              <a:off x="3477" y="1655"/>
              <a:ext cx="864" cy="288"/>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eaLnBrk="0" hangingPunct="0"/>
              <a:r>
                <a:rPr lang="en-US" sz="2000" b="1" dirty="0" smtClean="0">
                  <a:solidFill>
                    <a:schemeClr val="tx1"/>
                  </a:solidFill>
                  <a:latin typeface="+mj-lt"/>
                </a:rPr>
                <a:t>Visual-</a:t>
              </a:r>
            </a:p>
            <a:p>
              <a:pPr algn="ctr" eaLnBrk="0" hangingPunct="0"/>
              <a:r>
                <a:rPr lang="en-US" sz="2000" b="1" dirty="0">
                  <a:solidFill>
                    <a:schemeClr val="tx1"/>
                  </a:solidFill>
                  <a:latin typeface="+mj-lt"/>
                </a:rPr>
                <a:t>o</a:t>
              </a:r>
              <a:r>
                <a:rPr lang="en-US" sz="2000" b="1" dirty="0" smtClean="0">
                  <a:solidFill>
                    <a:schemeClr val="tx1"/>
                  </a:solidFill>
                  <a:latin typeface="+mj-lt"/>
                </a:rPr>
                <a:t>rthographic</a:t>
              </a:r>
            </a:p>
            <a:p>
              <a:pPr algn="ctr" eaLnBrk="0" hangingPunct="0"/>
              <a:r>
                <a:rPr lang="en-US" sz="2000" b="1" dirty="0">
                  <a:solidFill>
                    <a:schemeClr val="tx1"/>
                  </a:solidFill>
                  <a:latin typeface="+mj-lt"/>
                </a:rPr>
                <a:t>p</a:t>
              </a:r>
              <a:r>
                <a:rPr lang="en-US" sz="2000" b="1" dirty="0" smtClean="0">
                  <a:solidFill>
                    <a:schemeClr val="tx1"/>
                  </a:solidFill>
                  <a:latin typeface="+mj-lt"/>
                </a:rPr>
                <a:t>rocessing</a:t>
              </a:r>
              <a:endParaRPr lang="en-US" sz="2000" b="1" dirty="0">
                <a:solidFill>
                  <a:schemeClr val="tx1"/>
                </a:solidFill>
                <a:latin typeface="+mj-lt"/>
              </a:endParaRPr>
            </a:p>
          </p:txBody>
        </p:sp>
      </p:grpSp>
    </p:spTree>
    <p:extLst>
      <p:ext uri="{BB962C8B-B14F-4D97-AF65-F5344CB8AC3E}">
        <p14:creationId xmlns:p14="http://schemas.microsoft.com/office/powerpoint/2010/main" val="395384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j0422793"/>
          <p:cNvPicPr>
            <a:picLocks noChangeAspect="1" noChangeArrowheads="1"/>
          </p:cNvPicPr>
          <p:nvPr/>
        </p:nvPicPr>
        <p:blipFill>
          <a:blip r:embed="rId3" cstate="print"/>
          <a:srcRect b="17993"/>
          <a:stretch>
            <a:fillRect/>
          </a:stretch>
        </p:blipFill>
        <p:spPr bwMode="auto">
          <a:xfrm>
            <a:off x="1286546" y="-2749"/>
            <a:ext cx="9675124" cy="6669360"/>
          </a:xfrm>
          <a:prstGeom prst="rect">
            <a:avLst/>
          </a:prstGeom>
          <a:noFill/>
          <a:ln w="9525">
            <a:noFill/>
            <a:miter lim="800000"/>
            <a:headEnd/>
            <a:tailEnd/>
          </a:ln>
          <a:effectLst/>
        </p:spPr>
      </p:pic>
      <p:sp>
        <p:nvSpPr>
          <p:cNvPr id="4" name="AutoShape 2" descr="http://us.123rf.com/400wm/400/400/ia64/ia640908/ia64090800209/5441332-little-child-reading-education-book-for-school.jpg"/>
          <p:cNvSpPr>
            <a:spLocks noChangeAspect="1" noChangeArrowheads="1"/>
          </p:cNvSpPr>
          <p:nvPr/>
        </p:nvSpPr>
        <p:spPr bwMode="auto">
          <a:xfrm>
            <a:off x="155575" y="-1150938"/>
            <a:ext cx="320992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Rectangle 1"/>
          <p:cNvSpPr/>
          <p:nvPr/>
        </p:nvSpPr>
        <p:spPr>
          <a:xfrm>
            <a:off x="1403648" y="6238765"/>
            <a:ext cx="6174432" cy="523220"/>
          </a:xfrm>
          <a:prstGeom prst="rect">
            <a:avLst/>
          </a:prstGeom>
        </p:spPr>
        <p:txBody>
          <a:bodyPr wrap="square">
            <a:spAutoFit/>
          </a:bodyPr>
          <a:lstStyle/>
          <a:p>
            <a:r>
              <a:rPr lang="en-AU" sz="2800" b="1" dirty="0">
                <a:solidFill>
                  <a:schemeClr val="tx1"/>
                </a:solidFill>
                <a:latin typeface="+mj-lt"/>
              </a:rPr>
              <a:t>So, how does this look in real life?</a:t>
            </a:r>
          </a:p>
        </p:txBody>
      </p:sp>
    </p:spTree>
    <p:extLst>
      <p:ext uri="{BB962C8B-B14F-4D97-AF65-F5344CB8AC3E}">
        <p14:creationId xmlns:p14="http://schemas.microsoft.com/office/powerpoint/2010/main" val="1850255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15" y="2132856"/>
            <a:ext cx="7128792" cy="44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71724" y="314425"/>
            <a:ext cx="7560840" cy="1107996"/>
          </a:xfrm>
          <a:prstGeom prst="rect">
            <a:avLst/>
          </a:prstGeom>
        </p:spPr>
        <p:txBody>
          <a:bodyPr wrap="square">
            <a:spAutoFit/>
          </a:bodyPr>
          <a:lstStyle/>
          <a:p>
            <a:r>
              <a:rPr lang="en-AU" sz="2200" dirty="0">
                <a:solidFill>
                  <a:schemeClr val="tx1"/>
                </a:solidFill>
              </a:rPr>
              <a:t>Read the following passage </a:t>
            </a:r>
            <a:endParaRPr lang="en-AU" sz="2200" dirty="0" smtClean="0">
              <a:solidFill>
                <a:schemeClr val="tx1"/>
              </a:solidFill>
            </a:endParaRPr>
          </a:p>
          <a:p>
            <a:r>
              <a:rPr lang="en-AU" sz="2200" dirty="0" smtClean="0">
                <a:solidFill>
                  <a:schemeClr val="tx1"/>
                </a:solidFill>
              </a:rPr>
              <a:t>‘Feel’ </a:t>
            </a:r>
            <a:r>
              <a:rPr lang="en-AU" sz="2200" dirty="0">
                <a:solidFill>
                  <a:schemeClr val="tx1"/>
                </a:solidFill>
              </a:rPr>
              <a:t>what happens to your comprehension as you read </a:t>
            </a:r>
            <a:r>
              <a:rPr lang="en-AU" sz="2200" dirty="0" smtClean="0">
                <a:solidFill>
                  <a:schemeClr val="tx1"/>
                </a:solidFill>
              </a:rPr>
              <a:t>it</a:t>
            </a:r>
          </a:p>
          <a:p>
            <a:r>
              <a:rPr lang="en-AU" sz="2200" dirty="0" smtClean="0">
                <a:solidFill>
                  <a:schemeClr val="tx1"/>
                </a:solidFill>
              </a:rPr>
              <a:t>I’ve added a little disorientation to help you ‘feel’ the confusion</a:t>
            </a:r>
            <a:endParaRPr lang="en-AU" sz="2200" dirty="0">
              <a:solidFill>
                <a:schemeClr val="tx1"/>
              </a:solidFill>
            </a:endParaRPr>
          </a:p>
        </p:txBody>
      </p:sp>
      <p:sp>
        <p:nvSpPr>
          <p:cNvPr id="4" name="AutoShape 5" descr="[passage with sight wo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5229900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etkdo.com/wp-content/uploads/2011/03/Dyslexia-2863.jpg"/>
          <p:cNvSpPr>
            <a:spLocks noChangeAspect="1" noChangeArrowheads="1"/>
          </p:cNvSpPr>
          <p:nvPr/>
        </p:nvSpPr>
        <p:spPr bwMode="auto">
          <a:xfrm>
            <a:off x="155575" y="-12334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descr="http://etkdo.com/wp-content/uploads/2011/03/Dyslexia-2863.jpg"/>
          <p:cNvSpPr>
            <a:spLocks noChangeAspect="1" noChangeArrowheads="1"/>
          </p:cNvSpPr>
          <p:nvPr/>
        </p:nvSpPr>
        <p:spPr bwMode="auto">
          <a:xfrm>
            <a:off x="307975" y="-10810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http://etkdo.com/wp-content/uploads/2011/03/Dyslexia-2863.jpg"/>
          <p:cNvSpPr>
            <a:spLocks noChangeAspect="1" noChangeArrowheads="1"/>
          </p:cNvSpPr>
          <p:nvPr/>
        </p:nvSpPr>
        <p:spPr bwMode="auto">
          <a:xfrm>
            <a:off x="460375" y="-9286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8" descr="http://etkdo.com/wp-content/uploads/2011/03/Dyslexia-2863.jpg"/>
          <p:cNvSpPr>
            <a:spLocks noChangeAspect="1" noChangeArrowheads="1"/>
          </p:cNvSpPr>
          <p:nvPr/>
        </p:nvSpPr>
        <p:spPr bwMode="auto">
          <a:xfrm>
            <a:off x="612775" y="-7762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0" descr="http://etkdo.com/wp-content/uploads/2011/03/Dyslexia-2863.jpg"/>
          <p:cNvSpPr>
            <a:spLocks noChangeAspect="1" noChangeArrowheads="1"/>
          </p:cNvSpPr>
          <p:nvPr/>
        </p:nvSpPr>
        <p:spPr bwMode="auto">
          <a:xfrm>
            <a:off x="765175" y="-6238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2" descr="http://ts3.mm.bing.net/images/thumbnail.aspx?q=4985117700063262&amp;id=404323d817291d80ceb3e5b5338ce1bd"/>
          <p:cNvSpPr>
            <a:spLocks noChangeAspect="1" noChangeArrowheads="1"/>
          </p:cNvSpPr>
          <p:nvPr/>
        </p:nvSpPr>
        <p:spPr bwMode="auto">
          <a:xfrm>
            <a:off x="155575" y="-731838"/>
            <a:ext cx="10001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16" descr="http://www.dyslexiasymptoms.net/html/uploads/2011/04/dyslexia.jpg"/>
          <p:cNvSpPr>
            <a:spLocks noChangeAspect="1" noChangeArrowheads="1"/>
          </p:cNvSpPr>
          <p:nvPr/>
        </p:nvSpPr>
        <p:spPr bwMode="auto">
          <a:xfrm>
            <a:off x="155575" y="-1233488"/>
            <a:ext cx="257175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18" descr="http://etkdo.com/wp-content/uploads/2011/03/Dyslexia-2863.jpg"/>
          <p:cNvSpPr>
            <a:spLocks noChangeAspect="1" noChangeArrowheads="1"/>
          </p:cNvSpPr>
          <p:nvPr/>
        </p:nvSpPr>
        <p:spPr bwMode="auto">
          <a:xfrm>
            <a:off x="917575" y="-471488"/>
            <a:ext cx="1704975"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0" descr="http://www.yalescientific.org/wp-content/uploads/2011/04/fulllength-dyslexia-1.png"/>
          <p:cNvSpPr>
            <a:spLocks noChangeAspect="1" noChangeArrowheads="1"/>
          </p:cNvSpPr>
          <p:nvPr/>
        </p:nvSpPr>
        <p:spPr bwMode="auto">
          <a:xfrm>
            <a:off x="155575" y="-1233488"/>
            <a:ext cx="53721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Rectangle 1"/>
          <p:cNvSpPr/>
          <p:nvPr/>
        </p:nvSpPr>
        <p:spPr>
          <a:xfrm>
            <a:off x="1416375" y="2708920"/>
            <a:ext cx="7379022" cy="3908762"/>
          </a:xfrm>
          <a:prstGeom prst="rect">
            <a:avLst/>
          </a:prstGeom>
        </p:spPr>
        <p:txBody>
          <a:bodyPr wrap="square">
            <a:spAutoFit/>
          </a:bodyPr>
          <a:lstStyle/>
          <a:p>
            <a:r>
              <a:rPr lang="en-AU" sz="2200" dirty="0">
                <a:solidFill>
                  <a:srgbClr val="5C3700"/>
                </a:solidFill>
                <a:latin typeface="Arial" charset="0"/>
              </a:rPr>
              <a:t>Dyslexia is a neurologically-based </a:t>
            </a:r>
            <a:r>
              <a:rPr lang="en-AU" sz="2200" dirty="0" smtClean="0">
                <a:solidFill>
                  <a:srgbClr val="5C3700"/>
                </a:solidFill>
                <a:latin typeface="Arial" charset="0"/>
              </a:rPr>
              <a:t>condition </a:t>
            </a:r>
            <a:r>
              <a:rPr lang="en-AU" sz="2200" dirty="0">
                <a:solidFill>
                  <a:srgbClr val="5C3700"/>
                </a:solidFill>
                <a:latin typeface="Arial" charset="0"/>
              </a:rPr>
              <a:t>which is </a:t>
            </a:r>
            <a:r>
              <a:rPr lang="en-AU" sz="2200" dirty="0" smtClean="0">
                <a:solidFill>
                  <a:srgbClr val="5C3700"/>
                </a:solidFill>
                <a:latin typeface="Arial" charset="0"/>
              </a:rPr>
              <a:t>inherited. </a:t>
            </a:r>
            <a:endParaRPr lang="en-AU" sz="2200" dirty="0">
              <a:solidFill>
                <a:srgbClr val="5C3700"/>
              </a:solidFill>
              <a:latin typeface="Arial" charset="0"/>
            </a:endParaRPr>
          </a:p>
          <a:p>
            <a:endParaRPr lang="en-AU" sz="1400" dirty="0">
              <a:solidFill>
                <a:srgbClr val="5C3700"/>
              </a:solidFill>
              <a:latin typeface="Arial" charset="0"/>
            </a:endParaRPr>
          </a:p>
          <a:p>
            <a:r>
              <a:rPr lang="en-AU" sz="2200" dirty="0">
                <a:solidFill>
                  <a:srgbClr val="5C3700"/>
                </a:solidFill>
                <a:latin typeface="Arial" charset="0"/>
              </a:rPr>
              <a:t>It </a:t>
            </a:r>
            <a:r>
              <a:rPr lang="en-AU" sz="2200" dirty="0" smtClean="0">
                <a:solidFill>
                  <a:srgbClr val="5C3700"/>
                </a:solidFill>
                <a:latin typeface="Arial" charset="0"/>
              </a:rPr>
              <a:t>causes problems </a:t>
            </a:r>
            <a:r>
              <a:rPr lang="en-AU" sz="2200" dirty="0">
                <a:solidFill>
                  <a:srgbClr val="5C3700"/>
                </a:solidFill>
                <a:latin typeface="Arial" charset="0"/>
              </a:rPr>
              <a:t>with reading, writing, spelling and is usually </a:t>
            </a:r>
            <a:r>
              <a:rPr lang="en-AU" sz="2200" dirty="0" smtClean="0">
                <a:solidFill>
                  <a:srgbClr val="5C3700"/>
                </a:solidFill>
                <a:latin typeface="Arial" charset="0"/>
              </a:rPr>
              <a:t>linked to difficulties with concentration</a:t>
            </a:r>
            <a:r>
              <a:rPr lang="en-AU" sz="2200" dirty="0">
                <a:solidFill>
                  <a:srgbClr val="5C3700"/>
                </a:solidFill>
                <a:latin typeface="Arial" charset="0"/>
              </a:rPr>
              <a:t>, short term memory and </a:t>
            </a:r>
            <a:r>
              <a:rPr lang="en-AU" sz="2200" dirty="0" smtClean="0">
                <a:solidFill>
                  <a:srgbClr val="5C3700"/>
                </a:solidFill>
                <a:latin typeface="Arial" charset="0"/>
              </a:rPr>
              <a:t>organisation</a:t>
            </a:r>
            <a:r>
              <a:rPr lang="en-AU" sz="2200" dirty="0">
                <a:solidFill>
                  <a:srgbClr val="5C3700"/>
                </a:solidFill>
                <a:latin typeface="Arial" charset="0"/>
              </a:rPr>
              <a:t>.</a:t>
            </a:r>
          </a:p>
          <a:p>
            <a:endParaRPr lang="en-AU" sz="1400" dirty="0">
              <a:solidFill>
                <a:srgbClr val="5C3700"/>
              </a:solidFill>
              <a:latin typeface="Arial" charset="0"/>
            </a:endParaRPr>
          </a:p>
          <a:p>
            <a:r>
              <a:rPr lang="en-AU" sz="2200" dirty="0">
                <a:solidFill>
                  <a:srgbClr val="5C3700"/>
                </a:solidFill>
                <a:latin typeface="Arial" charset="0"/>
              </a:rPr>
              <a:t>Dyslexia is not the result of </a:t>
            </a:r>
            <a:r>
              <a:rPr lang="en-AU" sz="2200" dirty="0" smtClean="0">
                <a:solidFill>
                  <a:srgbClr val="5C3700"/>
                </a:solidFill>
                <a:latin typeface="Arial" charset="0"/>
              </a:rPr>
              <a:t>stupidity, nor is it a gift. </a:t>
            </a:r>
            <a:r>
              <a:rPr lang="en-AU" sz="2200" dirty="0">
                <a:solidFill>
                  <a:srgbClr val="5C3700"/>
                </a:solidFill>
                <a:latin typeface="Arial" charset="0"/>
              </a:rPr>
              <a:t>It is not caused by poor schooling, poor home background, poor motivation for learning, poor sight, poor hearing or muscle control - although it may occur with these conditions.</a:t>
            </a:r>
          </a:p>
        </p:txBody>
      </p:sp>
      <p:sp>
        <p:nvSpPr>
          <p:cNvPr id="14" name="Rectangle 13"/>
          <p:cNvSpPr/>
          <p:nvPr/>
        </p:nvSpPr>
        <p:spPr>
          <a:xfrm>
            <a:off x="1456756" y="214222"/>
            <a:ext cx="7687243" cy="1769715"/>
          </a:xfrm>
          <a:prstGeom prst="rect">
            <a:avLst/>
          </a:prstGeom>
        </p:spPr>
        <p:txBody>
          <a:bodyPr wrap="square">
            <a:spAutoFit/>
          </a:bodyPr>
          <a:lstStyle/>
          <a:p>
            <a:r>
              <a:rPr lang="en-AU" sz="4800" b="1" dirty="0" smtClean="0">
                <a:solidFill>
                  <a:schemeClr val="tx1"/>
                </a:solidFill>
              </a:rPr>
              <a:t>“Copy this from the board!”</a:t>
            </a:r>
          </a:p>
          <a:p>
            <a:r>
              <a:rPr lang="en-AU" b="1" dirty="0" smtClean="0">
                <a:solidFill>
                  <a:schemeClr val="tx1"/>
                </a:solidFill>
              </a:rPr>
              <a:t>Your task – copy this and substitute each </a:t>
            </a:r>
            <a:r>
              <a:rPr lang="en-AU" b="1" dirty="0">
                <a:solidFill>
                  <a:schemeClr val="tx1"/>
                </a:solidFill>
              </a:rPr>
              <a:t>vowel with a </a:t>
            </a:r>
            <a:r>
              <a:rPr lang="en-AU" b="1" dirty="0" smtClean="0">
                <a:solidFill>
                  <a:schemeClr val="tx1"/>
                </a:solidFill>
              </a:rPr>
              <a:t>@</a:t>
            </a:r>
          </a:p>
          <a:p>
            <a:endParaRPr lang="en-AU" sz="1400" i="1" dirty="0" smtClean="0">
              <a:solidFill>
                <a:schemeClr val="tx1"/>
              </a:solidFill>
            </a:endParaRPr>
          </a:p>
          <a:p>
            <a:r>
              <a:rPr lang="en-AU" sz="2300" i="1" dirty="0" smtClean="0">
                <a:solidFill>
                  <a:schemeClr val="tx1"/>
                </a:solidFill>
              </a:rPr>
              <a:t>Start now. Be quick! Go, go, go! Hurry up! Haven’t got all day!</a:t>
            </a:r>
            <a:endParaRPr lang="en-AU" sz="2300" i="1" dirty="0">
              <a:solidFill>
                <a:schemeClr val="tx1"/>
              </a:solidFill>
            </a:endParaRPr>
          </a:p>
        </p:txBody>
      </p:sp>
    </p:spTree>
    <p:extLst>
      <p:ext uri="{BB962C8B-B14F-4D97-AF65-F5344CB8AC3E}">
        <p14:creationId xmlns:p14="http://schemas.microsoft.com/office/powerpoint/2010/main" val="38176424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171400"/>
            <a:ext cx="5355066" cy="114300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200" b="1" i="1" dirty="0" smtClean="0">
                <a:solidFill>
                  <a:schemeClr val="tx1"/>
                </a:solidFill>
              </a:rPr>
              <a:t/>
            </a:r>
            <a:br>
              <a:rPr lang="en-AU" sz="3200" b="1" i="1" dirty="0" smtClean="0">
                <a:solidFill>
                  <a:schemeClr val="tx1"/>
                </a:solidFill>
              </a:rPr>
            </a:br>
            <a:r>
              <a:rPr lang="en-AU" sz="3200" b="1" i="1" dirty="0" smtClean="0">
                <a:solidFill>
                  <a:srgbClr val="BC7000"/>
                </a:solidFill>
              </a:rPr>
              <a:t>Take home tips for "Monday morning in the clinic"</a:t>
            </a:r>
            <a:endParaRPr lang="en-AU" sz="3200" b="1" i="1" dirty="0">
              <a:solidFill>
                <a:srgbClr val="BC7000"/>
              </a:solidFill>
            </a:endParaRPr>
          </a:p>
        </p:txBody>
      </p:sp>
      <p:pic>
        <p:nvPicPr>
          <p:cNvPr id="3" name="Picture 2"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1563422" y="1700808"/>
            <a:ext cx="7182544" cy="2985433"/>
          </a:xfrm>
          <a:prstGeom prst="rect">
            <a:avLst/>
          </a:prstGeom>
        </p:spPr>
        <p:txBody>
          <a:bodyPr wrap="square">
            <a:spAutoFit/>
          </a:bodyPr>
          <a:lstStyle/>
          <a:p>
            <a:r>
              <a:rPr lang="en-AU" b="1" dirty="0" smtClean="0">
                <a:solidFill>
                  <a:schemeClr val="tx1"/>
                </a:solidFill>
              </a:rPr>
              <a:t>Is it dyslexia? Dyslexia checklists available from;</a:t>
            </a:r>
          </a:p>
          <a:p>
            <a:endParaRPr lang="en-AU" sz="800" dirty="0" smtClean="0">
              <a:solidFill>
                <a:schemeClr val="tx1"/>
              </a:solidFill>
            </a:endParaRPr>
          </a:p>
          <a:p>
            <a:r>
              <a:rPr lang="en-AU" sz="2200" dirty="0" smtClean="0">
                <a:solidFill>
                  <a:schemeClr val="tx1"/>
                </a:solidFill>
              </a:rPr>
              <a:t>http</a:t>
            </a:r>
            <a:r>
              <a:rPr lang="en-AU" sz="2200" dirty="0">
                <a:solidFill>
                  <a:schemeClr val="tx1"/>
                </a:solidFill>
              </a:rPr>
              <a:t>://</a:t>
            </a:r>
            <a:r>
              <a:rPr lang="en-AU" sz="2200" dirty="0" smtClean="0">
                <a:solidFill>
                  <a:schemeClr val="tx1"/>
                </a:solidFill>
              </a:rPr>
              <a:t>www.dyslexiavictoriaonline.com/chofdyin.html</a:t>
            </a:r>
          </a:p>
          <a:p>
            <a:endParaRPr lang="en-AU" sz="800" dirty="0" smtClean="0">
              <a:solidFill>
                <a:schemeClr val="tx1"/>
              </a:solidFill>
            </a:endParaRPr>
          </a:p>
          <a:p>
            <a:r>
              <a:rPr lang="en-AU" sz="2200" dirty="0">
                <a:solidFill>
                  <a:schemeClr val="tx1"/>
                </a:solidFill>
              </a:rPr>
              <a:t>http://</a:t>
            </a:r>
            <a:r>
              <a:rPr lang="en-AU" sz="2200" dirty="0" smtClean="0">
                <a:solidFill>
                  <a:schemeClr val="tx1"/>
                </a:solidFill>
              </a:rPr>
              <a:t>www.dyslexiaaction.org.uk/dyslexia-check-list</a:t>
            </a:r>
          </a:p>
          <a:p>
            <a:endParaRPr lang="en-AU" sz="800" dirty="0" smtClean="0">
              <a:solidFill>
                <a:schemeClr val="tx1"/>
              </a:solidFill>
            </a:endParaRPr>
          </a:p>
          <a:p>
            <a:r>
              <a:rPr lang="en-AU" sz="2200" dirty="0">
                <a:solidFill>
                  <a:schemeClr val="tx1"/>
                </a:solidFill>
              </a:rPr>
              <a:t>http://</a:t>
            </a:r>
            <a:r>
              <a:rPr lang="en-AU" sz="2200" dirty="0" smtClean="0">
                <a:solidFill>
                  <a:schemeClr val="tx1"/>
                </a:solidFill>
              </a:rPr>
              <a:t>www.bdadyslexia.org.uk/about-dyslexia/adults-and-business/i-think-i-might-be-dyslexic.html</a:t>
            </a:r>
          </a:p>
          <a:p>
            <a:endParaRPr lang="en-AU" sz="800" dirty="0" smtClean="0">
              <a:solidFill>
                <a:schemeClr val="tx1"/>
              </a:solidFill>
            </a:endParaRPr>
          </a:p>
          <a:p>
            <a:r>
              <a:rPr lang="en-AU" sz="2200" dirty="0">
                <a:solidFill>
                  <a:schemeClr val="tx1"/>
                </a:solidFill>
              </a:rPr>
              <a:t>http://www.dyslexiaa2z.com/learning_difficulties/dyslexia/dyslexia_childrens_checklist.html</a:t>
            </a:r>
          </a:p>
        </p:txBody>
      </p:sp>
      <p:pic>
        <p:nvPicPr>
          <p:cNvPr id="7" name="Picture 2" descr="Students in classroom sitting at desks raising han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0967" b="8866"/>
          <a:stretch/>
        </p:blipFill>
        <p:spPr bwMode="auto">
          <a:xfrm>
            <a:off x="1614639" y="5528852"/>
            <a:ext cx="6728352" cy="106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AutoShape 4" descr="http://api.ning.com/files/XChtD1*Y4XVyC8UaI8jV0O3D0qMF5keL5PV6-8SqEyxHrOBVvkv3-70VDQ-M--Lfbk3CkMhSOmOndeWY*1fFgWMUTYPm3b8y/dyslexiatest.jpg"/>
          <p:cNvSpPr>
            <a:spLocks noChangeAspect="1" noChangeArrowheads="1"/>
          </p:cNvSpPr>
          <p:nvPr/>
        </p:nvSpPr>
        <p:spPr bwMode="auto">
          <a:xfrm>
            <a:off x="155575" y="-1150938"/>
            <a:ext cx="323850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Rectangle 8"/>
          <p:cNvSpPr/>
          <p:nvPr/>
        </p:nvSpPr>
        <p:spPr>
          <a:xfrm>
            <a:off x="1563422" y="4941168"/>
            <a:ext cx="8286601" cy="830997"/>
          </a:xfrm>
          <a:prstGeom prst="rect">
            <a:avLst/>
          </a:prstGeom>
        </p:spPr>
        <p:txBody>
          <a:bodyPr wrap="square">
            <a:spAutoFit/>
          </a:bodyPr>
          <a:lstStyle/>
          <a:p>
            <a:r>
              <a:rPr lang="en-AU" b="1" dirty="0" smtClean="0">
                <a:solidFill>
                  <a:schemeClr val="tx1"/>
                </a:solidFill>
              </a:rPr>
              <a:t>Your SPELD organisation </a:t>
            </a:r>
            <a:r>
              <a:rPr lang="en-AU" b="1" dirty="0" smtClean="0">
                <a:solidFill>
                  <a:schemeClr val="tx1"/>
                </a:solidFill>
              </a:rPr>
              <a:t>   http</a:t>
            </a:r>
            <a:r>
              <a:rPr lang="en-AU" b="1" dirty="0">
                <a:solidFill>
                  <a:schemeClr val="tx1"/>
                </a:solidFill>
              </a:rPr>
              <a:t>://www.speld.org.au/</a:t>
            </a:r>
          </a:p>
          <a:p>
            <a:endParaRPr lang="en-AU" b="1" dirty="0">
              <a:solidFill>
                <a:schemeClr val="tx1"/>
              </a:solidFill>
            </a:endParaRPr>
          </a:p>
        </p:txBody>
      </p:sp>
    </p:spTree>
    <p:extLst>
      <p:ext uri="{BB962C8B-B14F-4D97-AF65-F5344CB8AC3E}">
        <p14:creationId xmlns:p14="http://schemas.microsoft.com/office/powerpoint/2010/main" val="35034295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47664" y="-171400"/>
            <a:ext cx="5355066" cy="114300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200" b="1" i="1" dirty="0" smtClean="0">
                <a:solidFill>
                  <a:schemeClr val="tx1"/>
                </a:solidFill>
              </a:rPr>
              <a:t/>
            </a:r>
            <a:br>
              <a:rPr lang="en-AU" sz="3200" b="1" i="1" dirty="0" smtClean="0">
                <a:solidFill>
                  <a:schemeClr val="tx1"/>
                </a:solidFill>
              </a:rPr>
            </a:br>
            <a:r>
              <a:rPr lang="en-AU" sz="3200" b="1" i="1" dirty="0" smtClean="0">
                <a:solidFill>
                  <a:srgbClr val="BC7000"/>
                </a:solidFill>
              </a:rPr>
              <a:t>Take home tips for "Monday morning in the clinic"</a:t>
            </a:r>
            <a:endParaRPr lang="en-AU" sz="3200" b="1" i="1" dirty="0">
              <a:solidFill>
                <a:srgbClr val="BC7000"/>
              </a:solidFill>
            </a:endParaRPr>
          </a:p>
        </p:txBody>
      </p:sp>
      <p:pic>
        <p:nvPicPr>
          <p:cNvPr id="3" name="Picture 2" descr="what_can_i"/>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1547664" y="3933056"/>
            <a:ext cx="4680520" cy="2123658"/>
          </a:xfrm>
          <a:prstGeom prst="rect">
            <a:avLst/>
          </a:prstGeom>
        </p:spPr>
        <p:txBody>
          <a:bodyPr wrap="square">
            <a:spAutoFit/>
          </a:bodyPr>
          <a:lstStyle/>
          <a:p>
            <a:r>
              <a:rPr lang="en-AU" sz="2200" b="1" dirty="0" smtClean="0">
                <a:solidFill>
                  <a:schemeClr val="tx1"/>
                </a:solidFill>
              </a:rPr>
              <a:t>Most </a:t>
            </a:r>
            <a:r>
              <a:rPr lang="en-AU" sz="2200" b="1" dirty="0">
                <a:solidFill>
                  <a:schemeClr val="tx1"/>
                </a:solidFill>
              </a:rPr>
              <a:t>Common</a:t>
            </a:r>
          </a:p>
          <a:p>
            <a:r>
              <a:rPr lang="en-AU" sz="2200" dirty="0" smtClean="0">
                <a:solidFill>
                  <a:schemeClr val="tx1"/>
                </a:solidFill>
              </a:rPr>
              <a:t>Dyscalculia</a:t>
            </a:r>
            <a:endParaRPr lang="en-AU" sz="2200" dirty="0">
              <a:solidFill>
                <a:schemeClr val="tx1"/>
              </a:solidFill>
            </a:endParaRPr>
          </a:p>
          <a:p>
            <a:r>
              <a:rPr lang="en-AU" sz="2200" dirty="0" smtClean="0">
                <a:solidFill>
                  <a:schemeClr val="tx1"/>
                </a:solidFill>
              </a:rPr>
              <a:t>Dysgraphia</a:t>
            </a:r>
            <a:endParaRPr lang="en-AU" sz="2200" dirty="0">
              <a:solidFill>
                <a:schemeClr val="tx1"/>
              </a:solidFill>
            </a:endParaRPr>
          </a:p>
          <a:p>
            <a:r>
              <a:rPr lang="en-AU" sz="2200" dirty="0" smtClean="0">
                <a:solidFill>
                  <a:schemeClr val="tx1"/>
                </a:solidFill>
              </a:rPr>
              <a:t>ADD </a:t>
            </a:r>
            <a:r>
              <a:rPr lang="en-AU" sz="2200" dirty="0">
                <a:solidFill>
                  <a:schemeClr val="tx1"/>
                </a:solidFill>
              </a:rPr>
              <a:t>and ADHD</a:t>
            </a:r>
          </a:p>
          <a:p>
            <a:r>
              <a:rPr lang="en-AU" sz="2200" dirty="0" smtClean="0">
                <a:solidFill>
                  <a:schemeClr val="tx1"/>
                </a:solidFill>
              </a:rPr>
              <a:t>Learning </a:t>
            </a:r>
            <a:r>
              <a:rPr lang="en-AU" sz="2200" dirty="0">
                <a:solidFill>
                  <a:schemeClr val="tx1"/>
                </a:solidFill>
              </a:rPr>
              <a:t>Disabilities</a:t>
            </a:r>
          </a:p>
          <a:p>
            <a:r>
              <a:rPr lang="en-AU" sz="2200" dirty="0" smtClean="0">
                <a:solidFill>
                  <a:schemeClr val="tx1"/>
                </a:solidFill>
              </a:rPr>
              <a:t>Autism </a:t>
            </a:r>
            <a:r>
              <a:rPr lang="en-AU" sz="2200" dirty="0">
                <a:solidFill>
                  <a:schemeClr val="tx1"/>
                </a:solidFill>
              </a:rPr>
              <a:t>Spectrum </a:t>
            </a:r>
            <a:r>
              <a:rPr lang="en-AU" sz="2200" dirty="0" smtClean="0">
                <a:solidFill>
                  <a:schemeClr val="tx1"/>
                </a:solidFill>
              </a:rPr>
              <a:t>Disorders</a:t>
            </a:r>
          </a:p>
        </p:txBody>
      </p:sp>
      <p:sp>
        <p:nvSpPr>
          <p:cNvPr id="5" name="Rectangle 4"/>
          <p:cNvSpPr/>
          <p:nvPr/>
        </p:nvSpPr>
        <p:spPr>
          <a:xfrm>
            <a:off x="5311217" y="3956264"/>
            <a:ext cx="4572000" cy="2462213"/>
          </a:xfrm>
          <a:prstGeom prst="rect">
            <a:avLst/>
          </a:prstGeom>
        </p:spPr>
        <p:txBody>
          <a:bodyPr>
            <a:spAutoFit/>
          </a:bodyPr>
          <a:lstStyle/>
          <a:p>
            <a:r>
              <a:rPr lang="en-AU" sz="2200" b="1" dirty="0">
                <a:solidFill>
                  <a:schemeClr val="tx1"/>
                </a:solidFill>
              </a:rPr>
              <a:t>Others could be . . . .</a:t>
            </a:r>
          </a:p>
          <a:p>
            <a:r>
              <a:rPr lang="en-AU" sz="2200" dirty="0" smtClean="0">
                <a:solidFill>
                  <a:schemeClr val="tx1"/>
                </a:solidFill>
              </a:rPr>
              <a:t>Conduct </a:t>
            </a:r>
            <a:r>
              <a:rPr lang="en-AU" sz="2200" dirty="0">
                <a:solidFill>
                  <a:schemeClr val="tx1"/>
                </a:solidFill>
              </a:rPr>
              <a:t>Disorders</a:t>
            </a:r>
          </a:p>
          <a:p>
            <a:r>
              <a:rPr lang="en-AU" sz="2200" dirty="0">
                <a:solidFill>
                  <a:schemeClr val="tx1"/>
                </a:solidFill>
              </a:rPr>
              <a:t>ODD</a:t>
            </a:r>
          </a:p>
          <a:p>
            <a:r>
              <a:rPr lang="en-AU" sz="2200" dirty="0" smtClean="0">
                <a:solidFill>
                  <a:schemeClr val="tx1"/>
                </a:solidFill>
              </a:rPr>
              <a:t>OCD</a:t>
            </a:r>
            <a:endParaRPr lang="en-AU" sz="2200" dirty="0">
              <a:solidFill>
                <a:schemeClr val="tx1"/>
              </a:solidFill>
            </a:endParaRPr>
          </a:p>
          <a:p>
            <a:r>
              <a:rPr lang="en-AU" sz="2200" dirty="0" smtClean="0">
                <a:solidFill>
                  <a:schemeClr val="tx1"/>
                </a:solidFill>
              </a:rPr>
              <a:t>Tourette's </a:t>
            </a:r>
            <a:r>
              <a:rPr lang="en-AU" sz="2200" dirty="0">
                <a:solidFill>
                  <a:schemeClr val="tx1"/>
                </a:solidFill>
              </a:rPr>
              <a:t>Syndrome</a:t>
            </a:r>
          </a:p>
          <a:p>
            <a:r>
              <a:rPr lang="en-AU" sz="2200" dirty="0" smtClean="0">
                <a:solidFill>
                  <a:schemeClr val="tx1"/>
                </a:solidFill>
              </a:rPr>
              <a:t>Sensory </a:t>
            </a:r>
            <a:r>
              <a:rPr lang="en-AU" sz="2200" dirty="0">
                <a:solidFill>
                  <a:schemeClr val="tx1"/>
                </a:solidFill>
              </a:rPr>
              <a:t>Integration </a:t>
            </a:r>
            <a:r>
              <a:rPr lang="en-AU" sz="2200" dirty="0" smtClean="0">
                <a:solidFill>
                  <a:schemeClr val="tx1"/>
                </a:solidFill>
              </a:rPr>
              <a:t>Dysfunction</a:t>
            </a:r>
          </a:p>
          <a:p>
            <a:r>
              <a:rPr lang="en-AU" sz="2200" dirty="0" smtClean="0">
                <a:solidFill>
                  <a:schemeClr val="tx1"/>
                </a:solidFill>
              </a:rPr>
              <a:t>Sensory Impairments</a:t>
            </a:r>
            <a:endParaRPr lang="en-AU" sz="2200" dirty="0">
              <a:solidFill>
                <a:schemeClr val="tx1"/>
              </a:solidFill>
            </a:endParaRPr>
          </a:p>
        </p:txBody>
      </p:sp>
      <p:sp>
        <p:nvSpPr>
          <p:cNvPr id="6" name="Rectangle 5"/>
          <p:cNvSpPr/>
          <p:nvPr/>
        </p:nvSpPr>
        <p:spPr>
          <a:xfrm>
            <a:off x="1547664" y="3471391"/>
            <a:ext cx="4696799" cy="461665"/>
          </a:xfrm>
          <a:prstGeom prst="rect">
            <a:avLst/>
          </a:prstGeom>
        </p:spPr>
        <p:txBody>
          <a:bodyPr wrap="none">
            <a:spAutoFit/>
          </a:bodyPr>
          <a:lstStyle/>
          <a:p>
            <a:r>
              <a:rPr lang="en-AU" b="1" dirty="0">
                <a:solidFill>
                  <a:schemeClr val="tx1"/>
                </a:solidFill>
              </a:rPr>
              <a:t>Co-Morbid Diagnoses with Dyslexia</a:t>
            </a:r>
          </a:p>
        </p:txBody>
      </p:sp>
      <p:sp>
        <p:nvSpPr>
          <p:cNvPr id="7" name="Rectangle 6"/>
          <p:cNvSpPr/>
          <p:nvPr/>
        </p:nvSpPr>
        <p:spPr>
          <a:xfrm>
            <a:off x="1547665" y="1772816"/>
            <a:ext cx="6408712" cy="1138773"/>
          </a:xfrm>
          <a:prstGeom prst="rect">
            <a:avLst/>
          </a:prstGeom>
        </p:spPr>
        <p:txBody>
          <a:bodyPr wrap="square">
            <a:spAutoFit/>
          </a:bodyPr>
          <a:lstStyle/>
          <a:p>
            <a:r>
              <a:rPr lang="en-AU" b="1" dirty="0">
                <a:solidFill>
                  <a:schemeClr val="tx1"/>
                </a:solidFill>
              </a:rPr>
              <a:t>Dyslexia and </a:t>
            </a:r>
            <a:r>
              <a:rPr lang="en-AU" b="1" dirty="0" smtClean="0">
                <a:solidFill>
                  <a:schemeClr val="tx1"/>
                </a:solidFill>
              </a:rPr>
              <a:t>depression?</a:t>
            </a:r>
          </a:p>
          <a:p>
            <a:r>
              <a:rPr lang="en-AU" sz="2200" dirty="0" smtClean="0">
                <a:solidFill>
                  <a:schemeClr val="tx1"/>
                </a:solidFill>
              </a:rPr>
              <a:t>Got to </a:t>
            </a:r>
            <a:r>
              <a:rPr lang="en-AU" sz="2200" dirty="0">
                <a:solidFill>
                  <a:schemeClr val="tx1"/>
                </a:solidFill>
              </a:rPr>
              <a:t>consider their coping capacity, and the quality of the support network they have around them</a:t>
            </a:r>
          </a:p>
        </p:txBody>
      </p:sp>
    </p:spTree>
    <p:extLst>
      <p:ext uri="{BB962C8B-B14F-4D97-AF65-F5344CB8AC3E}">
        <p14:creationId xmlns:p14="http://schemas.microsoft.com/office/powerpoint/2010/main" val="11887827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859" y="4752164"/>
            <a:ext cx="7320621" cy="2089803"/>
          </a:xfrm>
          <a:prstGeom prst="rect">
            <a:avLst/>
          </a:prstGeom>
        </p:spPr>
        <p:txBody>
          <a:bodyPr wrap="square">
            <a:spAutoFit/>
          </a:bodyPr>
          <a:lstStyle/>
          <a:p>
            <a:pPr eaLnBrk="0" hangingPunct="0">
              <a:spcBef>
                <a:spcPct val="30000"/>
              </a:spcBef>
              <a:defRPr/>
            </a:pPr>
            <a:r>
              <a:rPr lang="en-AU" b="1" dirty="0">
                <a:solidFill>
                  <a:schemeClr val="tx1"/>
                </a:solidFill>
                <a:latin typeface="+mj-lt"/>
              </a:rPr>
              <a:t>What does a </a:t>
            </a:r>
            <a:r>
              <a:rPr lang="en-AU" b="1" dirty="0" smtClean="0">
                <a:solidFill>
                  <a:schemeClr val="tx1"/>
                </a:solidFill>
                <a:latin typeface="+mj-lt"/>
              </a:rPr>
              <a:t>dyslexia </a:t>
            </a:r>
            <a:r>
              <a:rPr lang="en-AU" b="1" dirty="0">
                <a:solidFill>
                  <a:schemeClr val="tx1"/>
                </a:solidFill>
                <a:latin typeface="+mj-lt"/>
              </a:rPr>
              <a:t>friendly </a:t>
            </a:r>
            <a:r>
              <a:rPr lang="en-AU" b="1" dirty="0" smtClean="0">
                <a:solidFill>
                  <a:schemeClr val="tx1"/>
                </a:solidFill>
                <a:latin typeface="+mj-lt"/>
              </a:rPr>
              <a:t>school’ </a:t>
            </a:r>
            <a:r>
              <a:rPr lang="en-AU" b="1" dirty="0">
                <a:solidFill>
                  <a:schemeClr val="tx1"/>
                </a:solidFill>
                <a:latin typeface="+mj-lt"/>
              </a:rPr>
              <a:t>look like</a:t>
            </a:r>
            <a:r>
              <a:rPr lang="en-AU" b="1" dirty="0" smtClean="0">
                <a:solidFill>
                  <a:schemeClr val="tx1"/>
                </a:solidFill>
                <a:latin typeface="+mj-lt"/>
              </a:rPr>
              <a:t>?</a:t>
            </a:r>
          </a:p>
          <a:p>
            <a:pPr eaLnBrk="0" hangingPunct="0">
              <a:spcBef>
                <a:spcPct val="30000"/>
              </a:spcBef>
              <a:defRPr/>
            </a:pPr>
            <a:r>
              <a:rPr lang="en-AU" sz="2200" dirty="0" smtClean="0">
                <a:solidFill>
                  <a:schemeClr val="tx1"/>
                </a:solidFill>
                <a:latin typeface="+mj-lt"/>
              </a:rPr>
              <a:t>Find out by reading this article</a:t>
            </a:r>
            <a:endParaRPr lang="en-AU" sz="2200" dirty="0">
              <a:solidFill>
                <a:schemeClr val="tx1"/>
              </a:solidFill>
              <a:latin typeface="+mj-lt"/>
            </a:endParaRPr>
          </a:p>
          <a:p>
            <a:pPr eaLnBrk="0" hangingPunct="0">
              <a:spcBef>
                <a:spcPct val="30000"/>
              </a:spcBef>
              <a:defRPr/>
            </a:pPr>
            <a:r>
              <a:rPr lang="en-AU" sz="2200" dirty="0" smtClean="0">
                <a:solidFill>
                  <a:schemeClr val="tx1"/>
                </a:solidFill>
                <a:latin typeface="+mj-lt"/>
              </a:rPr>
              <a:t>http</a:t>
            </a:r>
            <a:r>
              <a:rPr lang="en-AU" sz="2200" dirty="0">
                <a:solidFill>
                  <a:schemeClr val="tx1"/>
                </a:solidFill>
                <a:latin typeface="+mj-lt"/>
              </a:rPr>
              <a:t>://www.theage.com.au/national/education/seeking-a-new-deal-on-dyslexia-20100528-wl5z.html#ixzz28pg7CF9b</a:t>
            </a:r>
            <a:br>
              <a:rPr lang="en-AU" sz="2200" dirty="0">
                <a:solidFill>
                  <a:schemeClr val="tx1"/>
                </a:solidFill>
                <a:latin typeface="+mj-lt"/>
              </a:rPr>
            </a:br>
            <a:endParaRPr lang="en-AU" sz="2200" dirty="0">
              <a:solidFill>
                <a:schemeClr val="tx1"/>
              </a:solidFill>
              <a:latin typeface="+mj-lt"/>
            </a:endParaRPr>
          </a:p>
        </p:txBody>
      </p:sp>
      <p:sp>
        <p:nvSpPr>
          <p:cNvPr id="3" name="AutoShape 2" descr="http://www.woodlane.lbhf.sch.uk/_files/images/0E851E3B3776914BDC4B2947AE8093DB.jpg"/>
          <p:cNvSpPr>
            <a:spLocks noChangeAspect="1" noChangeArrowheads="1"/>
          </p:cNvSpPr>
          <p:nvPr/>
        </p:nvSpPr>
        <p:spPr bwMode="auto">
          <a:xfrm>
            <a:off x="155575" y="-1012825"/>
            <a:ext cx="2676525" cy="2114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2132856"/>
            <a:ext cx="26765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47664" y="-171400"/>
            <a:ext cx="5355066" cy="114300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3200" b="1" i="1" dirty="0" smtClean="0">
                <a:solidFill>
                  <a:schemeClr val="tx1"/>
                </a:solidFill>
              </a:rPr>
              <a:t/>
            </a:r>
            <a:br>
              <a:rPr lang="en-AU" sz="3200" b="1" i="1" dirty="0" smtClean="0">
                <a:solidFill>
                  <a:schemeClr val="tx1"/>
                </a:solidFill>
              </a:rPr>
            </a:br>
            <a:r>
              <a:rPr lang="en-AU" sz="3200" b="1" i="1" dirty="0" smtClean="0">
                <a:solidFill>
                  <a:srgbClr val="BC7000"/>
                </a:solidFill>
              </a:rPr>
              <a:t>Take home tips for "Monday morning in the clinic"</a:t>
            </a:r>
            <a:endParaRPr lang="en-AU" sz="3200" b="1" i="1" dirty="0">
              <a:solidFill>
                <a:srgbClr val="BC7000"/>
              </a:solidFill>
            </a:endParaRPr>
          </a:p>
        </p:txBody>
      </p:sp>
      <p:pic>
        <p:nvPicPr>
          <p:cNvPr id="6" name="Picture 5" descr="what_can_i"/>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2000" contrast="-5000"/>
                    </a14:imgEffect>
                  </a14:imgLayer>
                </a14:imgProps>
              </a:ext>
            </a:extLst>
          </a:blip>
          <a:srcRect/>
          <a:stretch>
            <a:fillRect/>
          </a:stretch>
        </p:blipFill>
        <p:spPr bwMode="auto">
          <a:xfrm>
            <a:off x="7452320" y="179463"/>
            <a:ext cx="1322568" cy="133814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4321208" y="2598002"/>
            <a:ext cx="5795408" cy="1138773"/>
          </a:xfrm>
          <a:prstGeom prst="rect">
            <a:avLst/>
          </a:prstGeom>
        </p:spPr>
        <p:txBody>
          <a:bodyPr wrap="square">
            <a:spAutoFit/>
          </a:bodyPr>
          <a:lstStyle/>
          <a:p>
            <a:r>
              <a:rPr lang="en-AU" b="1" dirty="0" smtClean="0">
                <a:solidFill>
                  <a:schemeClr val="tx1"/>
                </a:solidFill>
                <a:latin typeface="+mj-lt"/>
              </a:rPr>
              <a:t>‘</a:t>
            </a:r>
            <a:r>
              <a:rPr lang="en-AU" b="1" dirty="0">
                <a:solidFill>
                  <a:schemeClr val="tx1"/>
                </a:solidFill>
                <a:latin typeface="+mj-lt"/>
              </a:rPr>
              <a:t>Dyslexia Friendly Schools</a:t>
            </a:r>
            <a:r>
              <a:rPr lang="en-AU" b="1" dirty="0" smtClean="0">
                <a:solidFill>
                  <a:schemeClr val="tx1"/>
                </a:solidFill>
                <a:latin typeface="+mj-lt"/>
              </a:rPr>
              <a:t>’</a:t>
            </a:r>
          </a:p>
          <a:p>
            <a:r>
              <a:rPr lang="en-AU" sz="2200" dirty="0" smtClean="0">
                <a:solidFill>
                  <a:schemeClr val="tx1"/>
                </a:solidFill>
                <a:latin typeface="+mj-lt"/>
              </a:rPr>
              <a:t>Can you lend support?</a:t>
            </a:r>
          </a:p>
          <a:p>
            <a:r>
              <a:rPr lang="en-AU" sz="2200" dirty="0" smtClean="0">
                <a:solidFill>
                  <a:schemeClr val="tx1"/>
                </a:solidFill>
                <a:latin typeface="+mj-lt"/>
              </a:rPr>
              <a:t>If you can contact your local SPELD</a:t>
            </a:r>
            <a:endParaRPr lang="en-AU" sz="2200" dirty="0">
              <a:latin typeface="+mj-lt"/>
            </a:endParaRPr>
          </a:p>
        </p:txBody>
      </p:sp>
    </p:spTree>
    <p:extLst>
      <p:ext uri="{BB962C8B-B14F-4D97-AF65-F5344CB8AC3E}">
        <p14:creationId xmlns:p14="http://schemas.microsoft.com/office/powerpoint/2010/main" val="42590042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rk l m">
  <a:themeElements>
    <a:clrScheme name="mark l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rk l 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en-AU" sz="2400" b="0" i="0" u="none" strike="noStrike" cap="none" normalizeH="0" baseline="0" smtClean="0">
            <a:ln>
              <a:noFill/>
            </a:ln>
            <a:solidFill>
              <a:srgbClr val="663300"/>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en-AU" sz="2400" b="0" i="0" u="none" strike="noStrike" cap="none" normalizeH="0" baseline="0" smtClean="0">
            <a:ln>
              <a:noFill/>
            </a:ln>
            <a:solidFill>
              <a:srgbClr val="663300"/>
            </a:solidFill>
            <a:effectLst/>
            <a:latin typeface="Calibri" pitchFamily="34" charset="0"/>
          </a:defRPr>
        </a:defPPr>
      </a:lstStyle>
    </a:lnDef>
  </a:objectDefaults>
  <a:extraClrSchemeLst>
    <a:extraClrScheme>
      <a:clrScheme name="mark l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k l 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k l 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k l 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k l 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k l 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k l 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k l 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k l 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k l 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k l 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k l 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71455</TotalTime>
  <Words>2810</Words>
  <Application>Microsoft Office PowerPoint</Application>
  <PresentationFormat>On-screen Show (4:3)</PresentationFormat>
  <Paragraphs>640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mark l m</vt:lpstr>
      <vt:lpstr>PowerPoint Presentation</vt:lpstr>
      <vt:lpstr>PowerPoint Presentation</vt:lpstr>
      <vt:lpstr>4 Subcomponents of Dyslexia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Take home tips for "Monday morning in the clinic"</vt:lpstr>
      <vt:lpstr> Take home tips for "Monday morning in the clinic"</vt:lpstr>
      <vt:lpstr> Take home tips for "Monday morning in the clinic"</vt:lpstr>
      <vt:lpstr>Treatment of dyslexia  Specialist intervention required  Start young  Dyslexics learn in a different way - need phonological training  Doing more ‘schoolwork’ won’t work   Research supports the ‘Orton-Gillingham Multisensory Method’  http://www.ortonacademy.org/approach.php  Don’t forget to have eyes checked by a behavioural optometrist</vt:lpstr>
      <vt:lpstr>PowerPoint Presentation</vt:lpstr>
      <vt:lpstr>PowerPoint Presentation</vt:lpstr>
      <vt:lpstr>PowerPoint Presentation</vt:lpstr>
      <vt:lpstr>PowerPoint Presentation</vt:lpstr>
      <vt:lpstr>PowerPoint Presentation</vt:lpstr>
    </vt:vector>
  </TitlesOfParts>
  <Company>an easier tomorrow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don't do motivation</dc:title>
  <dc:creator>an easier tomorrow</dc:creator>
  <cp:lastModifiedBy>Mark Le Messurier</cp:lastModifiedBy>
  <cp:revision>2048</cp:revision>
  <cp:lastPrinted>2011-07-24T03:49:02Z</cp:lastPrinted>
  <dcterms:created xsi:type="dcterms:W3CDTF">2007-03-16T02:56:02Z</dcterms:created>
  <dcterms:modified xsi:type="dcterms:W3CDTF">2012-10-14T03:50:22Z</dcterms:modified>
</cp:coreProperties>
</file>